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91" r:id="rId3"/>
    <p:sldId id="257" r:id="rId4"/>
    <p:sldId id="317" r:id="rId5"/>
    <p:sldId id="304" r:id="rId6"/>
    <p:sldId id="276" r:id="rId7"/>
    <p:sldId id="278" r:id="rId8"/>
    <p:sldId id="258" r:id="rId9"/>
    <p:sldId id="318" r:id="rId10"/>
    <p:sldId id="289" r:id="rId11"/>
    <p:sldId id="329" r:id="rId12"/>
    <p:sldId id="330" r:id="rId13"/>
    <p:sldId id="293" r:id="rId14"/>
    <p:sldId id="268" r:id="rId15"/>
    <p:sldId id="319" r:id="rId16"/>
    <p:sldId id="277" r:id="rId17"/>
    <p:sldId id="305" r:id="rId18"/>
    <p:sldId id="260" r:id="rId19"/>
    <p:sldId id="280" r:id="rId20"/>
    <p:sldId id="320" r:id="rId21"/>
    <p:sldId id="306" r:id="rId22"/>
    <p:sldId id="261" r:id="rId23"/>
    <p:sldId id="262" r:id="rId24"/>
    <p:sldId id="321" r:id="rId25"/>
    <p:sldId id="307" r:id="rId26"/>
    <p:sldId id="308" r:id="rId27"/>
    <p:sldId id="299" r:id="rId28"/>
    <p:sldId id="263" r:id="rId29"/>
    <p:sldId id="322" r:id="rId30"/>
    <p:sldId id="287" r:id="rId31"/>
    <p:sldId id="313" r:id="rId32"/>
    <p:sldId id="265" r:id="rId33"/>
    <p:sldId id="264" r:id="rId34"/>
    <p:sldId id="323" r:id="rId35"/>
    <p:sldId id="331" r:id="rId36"/>
    <p:sldId id="332" r:id="rId37"/>
    <p:sldId id="324" r:id="rId38"/>
    <p:sldId id="266" r:id="rId39"/>
    <p:sldId id="267" r:id="rId40"/>
    <p:sldId id="326" r:id="rId41"/>
    <p:sldId id="272" r:id="rId42"/>
    <p:sldId id="283" r:id="rId43"/>
    <p:sldId id="327" r:id="rId44"/>
    <p:sldId id="269" r:id="rId45"/>
    <p:sldId id="271" r:id="rId46"/>
    <p:sldId id="314" r:id="rId47"/>
    <p:sldId id="315" r:id="rId48"/>
    <p:sldId id="294" r:id="rId49"/>
    <p:sldId id="270" r:id="rId50"/>
    <p:sldId id="311" r:id="rId51"/>
    <p:sldId id="281" r:id="rId52"/>
    <p:sldId id="333" r:id="rId53"/>
    <p:sldId id="273" r:id="rId54"/>
    <p:sldId id="328" r:id="rId55"/>
    <p:sldId id="275" r:id="rId56"/>
    <p:sldId id="295" r:id="rId57"/>
    <p:sldId id="303" r:id="rId58"/>
    <p:sldId id="296" r:id="rId59"/>
    <p:sldId id="309" r:id="rId60"/>
    <p:sldId id="298" r:id="rId6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29" autoAdjust="0"/>
    <p:restoredTop sz="94660"/>
  </p:normalViewPr>
  <p:slideViewPr>
    <p:cSldViewPr>
      <p:cViewPr varScale="1">
        <p:scale>
          <a:sx n="74" d="100"/>
          <a:sy n="74" d="100"/>
        </p:scale>
        <p:origin x="-27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>
            <a:spLocks noChangeAspect="1" noEditPoints="1"/>
          </p:cNvSpPr>
          <p:nvPr/>
        </p:nvSpPr>
        <p:spPr bwMode="auto">
          <a:xfrm>
            <a:off x="838200" y="1762125"/>
            <a:ext cx="2522538" cy="5095875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7"/>
          <p:cNvSpPr>
            <a:spLocks noChangeAspect="1" noEditPoints="1"/>
          </p:cNvSpPr>
          <p:nvPr/>
        </p:nvSpPr>
        <p:spPr bwMode="auto">
          <a:xfrm>
            <a:off x="838200" y="1762125"/>
            <a:ext cx="2522538" cy="5095875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Freeform 7"/>
          <p:cNvSpPr>
            <a:spLocks noChangeAspect="1" noEditPoints="1"/>
          </p:cNvSpPr>
          <p:nvPr/>
        </p:nvSpPr>
        <p:spPr bwMode="auto">
          <a:xfrm>
            <a:off x="838200" y="1762125"/>
            <a:ext cx="2522538" cy="5095875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/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44CBDFE2-CC9F-401A-9CF1-AD3E328FD27D}" type="datetimeFigureOut">
              <a:rPr lang="ru-RU"/>
              <a:pPr>
                <a:defRPr/>
              </a:pPr>
              <a:t>18.01.2016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A804B-8443-4D0A-805A-19FE9D28D4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4DE5F-D7AE-49F3-A111-76E875A404A7}" type="datetimeFigureOut">
              <a:rPr lang="ru-RU"/>
              <a:pPr>
                <a:defRPr/>
              </a:pPr>
              <a:t>18.01.2016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0F088-83F7-418C-B5C7-71C4389DF5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F1F1F-0C70-4A61-9761-DCF70BB97977}" type="datetimeFigureOut">
              <a:rPr lang="ru-RU"/>
              <a:pPr>
                <a:defRPr/>
              </a:pPr>
              <a:t>18.01.2016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2B4D1-7BFE-4DFF-BDCF-A06540F824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 noChangeAspect="1" noEditPoints="1"/>
          </p:cNvSpPr>
          <p:nvPr/>
        </p:nvSpPr>
        <p:spPr bwMode="auto">
          <a:xfrm>
            <a:off x="5489575" y="0"/>
            <a:ext cx="3394075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7088B-4109-4E0C-B516-9DAEC2D80F2F}" type="datetimeFigureOut">
              <a:rPr lang="ru-RU"/>
              <a:pPr>
                <a:defRPr/>
              </a:pPr>
              <a:t>18.01.2016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3A934-D179-40DD-A6AE-F5D9032064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>
            <a:spLocks noChangeAspect="1" noEditPoints="1"/>
          </p:cNvSpPr>
          <p:nvPr/>
        </p:nvSpPr>
        <p:spPr bwMode="auto">
          <a:xfrm>
            <a:off x="34925" y="136525"/>
            <a:ext cx="3325813" cy="6721475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/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072C639C-14A8-497B-9552-3DD3F247B193}" type="datetimeFigureOut">
              <a:rPr lang="ru-RU"/>
              <a:pPr>
                <a:defRPr/>
              </a:pPr>
              <a:t>18.01.2016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29584-AAAA-46EB-A987-794A874061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CC0FD-3D3F-44A7-BB0C-61802747E9B5}" type="datetimeFigureOut">
              <a:rPr lang="ru-RU"/>
              <a:pPr>
                <a:defRPr/>
              </a:pPr>
              <a:t>18.01.2016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02EAE-AED1-4569-BD90-37B224AF28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/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/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9399A-483C-4E94-8BC2-C2145AC91AA5}" type="datetimeFigureOut">
              <a:rPr lang="ru-RU"/>
              <a:pPr>
                <a:defRPr/>
              </a:pPr>
              <a:t>18.01.2016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9A917-EA22-4E12-9168-DB68CA7E22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340C7-65CA-41C0-87CA-3F5B94C146EA}" type="datetimeFigureOut">
              <a:rPr lang="ru-RU"/>
              <a:pPr>
                <a:defRPr/>
              </a:pPr>
              <a:t>18.01.2016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7C17A-4B43-4ED6-98A6-C2F619A84A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0EDF4-E5BA-488B-8CCC-EB1B6CB333BF}" type="datetimeFigureOut">
              <a:rPr lang="ru-RU"/>
              <a:pPr>
                <a:defRPr/>
              </a:pPr>
              <a:t>18.01.2016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69D6A-1B60-4523-8309-88BDB91811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/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12D3F3BD-9A51-4D9B-85DE-120918BED55B}" type="datetimeFigureOut">
              <a:rPr lang="ru-RU"/>
              <a:pPr>
                <a:defRPr/>
              </a:pPr>
              <a:t>18.01.2016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33827-3069-4090-9F9C-FE0F1EB726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54DD8426-E451-4575-AFD8-FD5D22D45679}" type="datetimeFigureOut">
              <a:rPr lang="ru-RU"/>
              <a:pPr>
                <a:defRPr/>
              </a:pPr>
              <a:t>18.01.2016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EC347-9A5F-4123-89A9-D5D01B39C8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76225" y="228600"/>
            <a:ext cx="85915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b="1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31B208-E53C-4EA8-BBC2-ABBFF7D0059E}" type="datetimeFigureOut">
              <a:rPr lang="ru-RU"/>
              <a:pPr>
                <a:defRPr/>
              </a:pPr>
              <a:t>18.01.2016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5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b="1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b="1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FD7746-A5E6-4E4C-B7D2-3C64FC192B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07" r:id="rId4"/>
    <p:sldLayoutId id="2147483706" r:id="rId5"/>
    <p:sldLayoutId id="2147483705" r:id="rId6"/>
    <p:sldLayoutId id="2147483704" r:id="rId7"/>
    <p:sldLayoutId id="2147483711" r:id="rId8"/>
    <p:sldLayoutId id="2147483712" r:id="rId9"/>
    <p:sldLayoutId id="2147483703" r:id="rId10"/>
    <p:sldLayoutId id="2147483702" r:id="rId11"/>
  </p:sldLayoutIdLst>
  <p:txStyles>
    <p:titleStyle>
      <a:lvl1pPr algn="l" rtl="0" fontAlgn="base">
        <a:spcBef>
          <a:spcPts val="40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Tunga" pitchFamily="2"/>
        </a:defRPr>
      </a:lvl1pPr>
      <a:lvl2pPr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cs typeface="Tunga" pitchFamily="34" charset="0"/>
        </a:defRPr>
      </a:lvl2pPr>
      <a:lvl3pPr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cs typeface="Tunga" pitchFamily="34" charset="0"/>
        </a:defRPr>
      </a:lvl3pPr>
      <a:lvl4pPr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cs typeface="Tunga" pitchFamily="34" charset="0"/>
        </a:defRPr>
      </a:lvl4pPr>
      <a:lvl5pPr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cs typeface="Tunga" pitchFamily="34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cs typeface="Tunga" pitchFamily="34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cs typeface="Tunga" pitchFamily="34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cs typeface="Tunga" pitchFamily="34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cs typeface="Tunga" pitchFamily="34" charset="0"/>
        </a:defRPr>
      </a:lvl9pPr>
    </p:titleStyle>
    <p:bodyStyle>
      <a:lvl1pPr marL="171450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 spc="3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4292600"/>
            <a:ext cx="4968552" cy="1641475"/>
          </a:xfrm>
        </p:spPr>
        <p:txBody>
          <a:bodyPr/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 smtClean="0"/>
              <a:t>Как лучше подготовиться к экзамену по биологии</a:t>
            </a: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475" y="549275"/>
            <a:ext cx="5616575" cy="3527425"/>
          </a:xfrm>
        </p:spPr>
        <p:txBody>
          <a:bodyPr rtlCol="0">
            <a:normAutofit fontScale="90000"/>
          </a:bodyPr>
          <a:lstStyle/>
          <a:p>
            <a:pPr marL="182880" algn="ctr" fontAlgn="auto">
              <a:spcAft>
                <a:spcPts val="0"/>
              </a:spcAft>
              <a:defRPr/>
            </a:pPr>
            <a:r>
              <a:rPr lang="ru-RU" sz="6000" dirty="0" smtClean="0"/>
              <a:t>ТРЕНАЖЕР «</a:t>
            </a:r>
            <a:r>
              <a:rPr lang="ru-RU" sz="4800" dirty="0" smtClean="0"/>
              <a:t>ЗАПОМИНАНИЕ трудных терминов  биологии»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b="1" dirty="0" smtClean="0">
                <a:solidFill>
                  <a:srgbClr val="7030A0"/>
                </a:solidFill>
                <a:cs typeface="Tunga" pitchFamily="34" charset="0"/>
              </a:rPr>
              <a:t>Отростки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638" y="1298575"/>
            <a:ext cx="8761412" cy="4937125"/>
          </a:xfrm>
        </p:spPr>
        <p:txBody>
          <a:bodyPr/>
          <a:lstStyle/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400" dirty="0" smtClean="0">
                <a:solidFill>
                  <a:srgbClr val="FF0000"/>
                </a:solidFill>
              </a:rPr>
              <a:t>А</a:t>
            </a:r>
            <a:r>
              <a:rPr lang="ru-RU" sz="5400" dirty="0" smtClean="0"/>
              <a:t>ксон – </a:t>
            </a:r>
            <a:r>
              <a:rPr lang="ru-RU" sz="5400" dirty="0" smtClean="0">
                <a:solidFill>
                  <a:srgbClr val="C00000"/>
                </a:solidFill>
              </a:rPr>
              <a:t>о</a:t>
            </a:r>
            <a:r>
              <a:rPr lang="ru-RU" sz="5400" dirty="0" smtClean="0"/>
              <a:t>дин длинный </a:t>
            </a:r>
            <a:r>
              <a:rPr lang="ru-RU" sz="6000" dirty="0" smtClean="0"/>
              <a:t>о</a:t>
            </a:r>
            <a:r>
              <a:rPr lang="ru-RU" sz="5400" dirty="0" smtClean="0"/>
              <a:t>тросток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400" dirty="0" smtClean="0">
                <a:solidFill>
                  <a:srgbClr val="FF0000"/>
                </a:solidFill>
              </a:rPr>
              <a:t>Д</a:t>
            </a:r>
            <a:r>
              <a:rPr lang="ru-RU" sz="5400" dirty="0" smtClean="0"/>
              <a:t>ендриты – много коротких отростков, как ветки </a:t>
            </a:r>
            <a:r>
              <a:rPr lang="ru-RU" sz="5400" dirty="0" smtClean="0">
                <a:solidFill>
                  <a:srgbClr val="FF0000"/>
                </a:solidFill>
              </a:rPr>
              <a:t>д</a:t>
            </a:r>
            <a:r>
              <a:rPr lang="ru-RU" sz="5400" dirty="0" smtClean="0"/>
              <a:t>ерева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47663" y="333375"/>
            <a:ext cx="8591550" cy="1498600"/>
          </a:xfrm>
        </p:spPr>
        <p:txBody>
          <a:bodyPr/>
          <a:lstStyle/>
          <a:p>
            <a:pPr algn="ctr" eaLnBrk="1" hangingPunct="1"/>
            <a:r>
              <a:rPr lang="ru-RU" sz="5400" dirty="0" smtClean="0">
                <a:solidFill>
                  <a:srgbClr val="FF0000"/>
                </a:solidFill>
                <a:cs typeface="Tunga" pitchFamily="34" charset="0"/>
              </a:rPr>
              <a:t>Тематический тест </a:t>
            </a:r>
          </a:p>
        </p:txBody>
      </p:sp>
      <p:pic>
        <p:nvPicPr>
          <p:cNvPr id="21506" name="Picture 8" descr="neuron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 l="4932" t="8063" r="4713" b="11458"/>
          <a:stretch>
            <a:fillRect/>
          </a:stretch>
        </p:blipFill>
        <p:spPr bwMode="auto">
          <a:xfrm>
            <a:off x="4067175" y="3716338"/>
            <a:ext cx="4730750" cy="2652712"/>
          </a:xfrm>
        </p:spPr>
      </p:pic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250825" y="1557338"/>
            <a:ext cx="4176713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dirty="0">
                <a:latin typeface="Candara" pitchFamily="34" charset="0"/>
              </a:rPr>
              <a:t>Какой буквой обозначен дендрит?</a:t>
            </a:r>
          </a:p>
          <a:p>
            <a:r>
              <a:rPr lang="ru-RU" sz="3200" dirty="0">
                <a:latin typeface="Candara" pitchFamily="34" charset="0"/>
              </a:rPr>
              <a:t>1. А</a:t>
            </a:r>
          </a:p>
          <a:p>
            <a:r>
              <a:rPr lang="ru-RU" sz="3200" dirty="0">
                <a:latin typeface="Candara" pitchFamily="34" charset="0"/>
              </a:rPr>
              <a:t>2. Б</a:t>
            </a:r>
          </a:p>
          <a:p>
            <a:r>
              <a:rPr lang="ru-RU" sz="3200" dirty="0">
                <a:latin typeface="Candara" pitchFamily="34" charset="0"/>
              </a:rPr>
              <a:t>3. В</a:t>
            </a:r>
          </a:p>
          <a:p>
            <a:r>
              <a:rPr lang="ru-RU" sz="3200" dirty="0">
                <a:latin typeface="Candara" pitchFamily="34" charset="0"/>
              </a:rPr>
              <a:t>4. Г</a:t>
            </a:r>
          </a:p>
          <a:p>
            <a:endParaRPr lang="ru-RU" sz="3200" dirty="0">
              <a:latin typeface="Candara" pitchFamily="34" charset="0"/>
            </a:endParaRPr>
          </a:p>
          <a:p>
            <a:r>
              <a:rPr lang="ru-RU" sz="3200" dirty="0">
                <a:latin typeface="Candara" pitchFamily="34" charset="0"/>
              </a:rPr>
              <a:t>Подсказка </a:t>
            </a:r>
          </a:p>
          <a:p>
            <a:r>
              <a:rPr lang="ru-RU" sz="3200" dirty="0">
                <a:latin typeface="Candara" pitchFamily="34" charset="0"/>
              </a:rPr>
              <a:t> (</a:t>
            </a:r>
            <a:r>
              <a:rPr lang="ru-RU" sz="3200" dirty="0">
                <a:solidFill>
                  <a:srgbClr val="C00000"/>
                </a:solidFill>
                <a:latin typeface="Candara" pitchFamily="34" charset="0"/>
              </a:rPr>
              <a:t>д</a:t>
            </a:r>
            <a:r>
              <a:rPr lang="ru-RU" sz="3200" dirty="0">
                <a:latin typeface="Candara" pitchFamily="34" charset="0"/>
              </a:rPr>
              <a:t> – ветки </a:t>
            </a:r>
            <a:r>
              <a:rPr lang="ru-RU" sz="3200" dirty="0">
                <a:solidFill>
                  <a:srgbClr val="C00000"/>
                </a:solidFill>
                <a:latin typeface="Candara" pitchFamily="34" charset="0"/>
              </a:rPr>
              <a:t>д</a:t>
            </a:r>
            <a:r>
              <a:rPr lang="ru-RU" sz="3200" dirty="0">
                <a:latin typeface="Candara" pitchFamily="34" charset="0"/>
              </a:rPr>
              <a:t>ерева)</a:t>
            </a:r>
          </a:p>
          <a:p>
            <a:r>
              <a:rPr lang="ru-RU" sz="3200" dirty="0">
                <a:latin typeface="Candara" pitchFamily="34" charset="0"/>
              </a:rPr>
              <a:t>ответ</a:t>
            </a:r>
          </a:p>
        </p:txBody>
      </p:sp>
      <p:sp>
        <p:nvSpPr>
          <p:cNvPr id="21508" name="Line 5"/>
          <p:cNvSpPr>
            <a:spLocks noChangeShapeType="1"/>
          </p:cNvSpPr>
          <p:nvPr/>
        </p:nvSpPr>
        <p:spPr bwMode="auto">
          <a:xfrm flipV="1">
            <a:off x="5219700" y="2781300"/>
            <a:ext cx="576263" cy="172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09" name="Line 6"/>
          <p:cNvSpPr>
            <a:spLocks noChangeShapeType="1"/>
          </p:cNvSpPr>
          <p:nvPr/>
        </p:nvSpPr>
        <p:spPr bwMode="auto">
          <a:xfrm>
            <a:off x="5795963" y="2781300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0" name="Text Box 7"/>
          <p:cNvSpPr txBox="1">
            <a:spLocks noChangeArrowheads="1"/>
          </p:cNvSpPr>
          <p:nvPr/>
        </p:nvSpPr>
        <p:spPr bwMode="auto">
          <a:xfrm>
            <a:off x="6011863" y="2478088"/>
            <a:ext cx="936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А</a:t>
            </a:r>
          </a:p>
        </p:txBody>
      </p:sp>
      <p:sp>
        <p:nvSpPr>
          <p:cNvPr id="21511" name="Line 8"/>
          <p:cNvSpPr>
            <a:spLocks noChangeShapeType="1"/>
          </p:cNvSpPr>
          <p:nvPr/>
        </p:nvSpPr>
        <p:spPr bwMode="auto">
          <a:xfrm flipH="1" flipV="1">
            <a:off x="7812088" y="3213100"/>
            <a:ext cx="360362" cy="143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2" name="Line 9"/>
          <p:cNvSpPr>
            <a:spLocks noChangeShapeType="1"/>
          </p:cNvSpPr>
          <p:nvPr/>
        </p:nvSpPr>
        <p:spPr bwMode="auto">
          <a:xfrm flipH="1">
            <a:off x="7380288" y="3213100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3" name="Text Box 10"/>
          <p:cNvSpPr txBox="1">
            <a:spLocks noChangeArrowheads="1"/>
          </p:cNvSpPr>
          <p:nvPr/>
        </p:nvSpPr>
        <p:spPr bwMode="auto">
          <a:xfrm>
            <a:off x="7380288" y="2909888"/>
            <a:ext cx="3603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В</a:t>
            </a:r>
          </a:p>
        </p:txBody>
      </p:sp>
      <p:sp>
        <p:nvSpPr>
          <p:cNvPr id="21514" name="Line 11"/>
          <p:cNvSpPr>
            <a:spLocks noChangeShapeType="1"/>
          </p:cNvSpPr>
          <p:nvPr/>
        </p:nvSpPr>
        <p:spPr bwMode="auto">
          <a:xfrm flipH="1">
            <a:off x="3635375" y="5013325"/>
            <a:ext cx="1584325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5" name="Line 12"/>
          <p:cNvSpPr>
            <a:spLocks noChangeShapeType="1"/>
          </p:cNvSpPr>
          <p:nvPr/>
        </p:nvSpPr>
        <p:spPr bwMode="auto">
          <a:xfrm flipH="1">
            <a:off x="3276600" y="6597650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6" name="Text Box 13"/>
          <p:cNvSpPr txBox="1">
            <a:spLocks noChangeArrowheads="1"/>
          </p:cNvSpPr>
          <p:nvPr/>
        </p:nvSpPr>
        <p:spPr bwMode="auto">
          <a:xfrm>
            <a:off x="3278188" y="6264275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Г</a:t>
            </a:r>
          </a:p>
        </p:txBody>
      </p:sp>
      <p:sp>
        <p:nvSpPr>
          <p:cNvPr id="21517" name="Line 14"/>
          <p:cNvSpPr>
            <a:spLocks noChangeShapeType="1"/>
          </p:cNvSpPr>
          <p:nvPr/>
        </p:nvSpPr>
        <p:spPr bwMode="auto">
          <a:xfrm>
            <a:off x="6588125" y="5300663"/>
            <a:ext cx="720725" cy="141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8" name="Line 16"/>
          <p:cNvSpPr>
            <a:spLocks noChangeShapeType="1"/>
          </p:cNvSpPr>
          <p:nvPr/>
        </p:nvSpPr>
        <p:spPr bwMode="auto">
          <a:xfrm>
            <a:off x="7308850" y="6711950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9" name="Text Box 17"/>
          <p:cNvSpPr txBox="1">
            <a:spLocks noChangeArrowheads="1"/>
          </p:cNvSpPr>
          <p:nvPr/>
        </p:nvSpPr>
        <p:spPr bwMode="auto">
          <a:xfrm>
            <a:off x="7380288" y="6408738"/>
            <a:ext cx="64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Б</a:t>
            </a:r>
          </a:p>
        </p:txBody>
      </p: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1368044" y="5995988"/>
            <a:ext cx="5762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latin typeface="Tahoma" pitchFamily="34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pPr algn="ctr" eaLnBrk="1" hangingPunct="1"/>
            <a:r>
              <a:rPr lang="ru-RU" sz="5400" dirty="0" smtClean="0">
                <a:solidFill>
                  <a:srgbClr val="FF0000"/>
                </a:solidFill>
                <a:cs typeface="Tunga" pitchFamily="34" charset="0"/>
              </a:rPr>
              <a:t>Тематический тест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638" y="1298575"/>
            <a:ext cx="8594725" cy="55594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4400" dirty="0" smtClean="0"/>
              <a:t>Короткие отростки – </a:t>
            </a:r>
          </a:p>
          <a:p>
            <a:pPr eaLnBrk="1" hangingPunct="1"/>
            <a:r>
              <a:rPr lang="ru-RU" sz="3600" dirty="0" smtClean="0"/>
              <a:t>1. дендриты</a:t>
            </a:r>
          </a:p>
          <a:p>
            <a:pPr eaLnBrk="1" hangingPunct="1"/>
            <a:r>
              <a:rPr lang="ru-RU" sz="3600" dirty="0" smtClean="0"/>
              <a:t>2. аксоны </a:t>
            </a:r>
          </a:p>
          <a:p>
            <a:pPr eaLnBrk="1" hangingPunct="1"/>
            <a:r>
              <a:rPr lang="ru-RU" sz="3200" dirty="0" smtClean="0"/>
              <a:t>подсказка (короткие </a:t>
            </a:r>
            <a:r>
              <a:rPr lang="ru-RU" sz="3200" dirty="0" err="1" smtClean="0">
                <a:solidFill>
                  <a:srgbClr val="FF0000"/>
                </a:solidFill>
              </a:rPr>
              <a:t>д</a:t>
            </a:r>
            <a:r>
              <a:rPr lang="ru-RU" sz="3200" dirty="0" smtClean="0"/>
              <a:t> -</a:t>
            </a:r>
            <a:r>
              <a:rPr lang="ru-RU" sz="3200" dirty="0" smtClean="0">
                <a:solidFill>
                  <a:srgbClr val="FF0000"/>
                </a:solidFill>
              </a:rPr>
              <a:t>дерево</a:t>
            </a:r>
            <a:r>
              <a:rPr lang="ru-RU" sz="3200" dirty="0" smtClean="0"/>
              <a:t>)      ответ </a:t>
            </a:r>
            <a:r>
              <a:rPr lang="ru-RU" sz="4400" dirty="0" smtClean="0"/>
              <a:t>Длинные отростки – </a:t>
            </a:r>
          </a:p>
          <a:p>
            <a:pPr eaLnBrk="1" hangingPunct="1"/>
            <a:r>
              <a:rPr lang="ru-RU" sz="3600" dirty="0" smtClean="0"/>
              <a:t>1. дендриты</a:t>
            </a:r>
          </a:p>
          <a:p>
            <a:pPr eaLnBrk="1" hangingPunct="1"/>
            <a:r>
              <a:rPr lang="ru-RU" sz="3600" dirty="0" smtClean="0"/>
              <a:t>2. аксоны</a:t>
            </a:r>
          </a:p>
          <a:p>
            <a:pPr eaLnBrk="1" hangingPunct="1"/>
            <a:r>
              <a:rPr lang="ru-RU" sz="3600" dirty="0" smtClean="0"/>
              <a:t> подсказка (длинный </a:t>
            </a:r>
            <a:r>
              <a:rPr lang="ru-RU" sz="3600" dirty="0" smtClean="0">
                <a:solidFill>
                  <a:srgbClr val="FF0000"/>
                </a:solidFill>
              </a:rPr>
              <a:t>один</a:t>
            </a:r>
            <a:r>
              <a:rPr lang="ru-RU" sz="3600" dirty="0" smtClean="0"/>
              <a:t> -</a:t>
            </a:r>
            <a:r>
              <a:rPr lang="ru-RU" sz="3600" dirty="0" smtClean="0">
                <a:solidFill>
                  <a:srgbClr val="FF0000"/>
                </a:solidFill>
              </a:rPr>
              <a:t>а</a:t>
            </a:r>
            <a:r>
              <a:rPr lang="ru-RU" sz="3600" dirty="0" smtClean="0"/>
              <a:t>)      ответ</a:t>
            </a:r>
            <a:endParaRPr lang="ru-RU" sz="3200" dirty="0" smtClean="0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7804747" y="3344113"/>
            <a:ext cx="5762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/>
              <a:t>1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8193733" y="5858108"/>
            <a:ext cx="3603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Grp="1"/>
          </p:cNvSpPr>
          <p:nvPr>
            <p:ph type="ctrTitle" idx="4294967295"/>
          </p:nvPr>
        </p:nvSpPr>
        <p:spPr>
          <a:xfrm>
            <a:off x="611188" y="260649"/>
            <a:ext cx="7772400" cy="1296144"/>
          </a:xfrm>
        </p:spPr>
        <p:txBody>
          <a:bodyPr/>
          <a:lstStyle/>
          <a:p>
            <a:r>
              <a:rPr lang="ru-RU" sz="4800" b="1" dirty="0" smtClean="0">
                <a:solidFill>
                  <a:srgbClr val="7030A0"/>
                </a:solidFill>
                <a:latin typeface="Arial" charset="0"/>
                <a:cs typeface="Tunga" pitchFamily="34" charset="0"/>
              </a:rPr>
              <a:t>Серое и белое вещество</a:t>
            </a:r>
          </a:p>
        </p:txBody>
      </p:sp>
      <p:pic>
        <p:nvPicPr>
          <p:cNvPr id="60423" name="Picture 7" descr="Библиотека в библиотеке FictionBo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349500"/>
            <a:ext cx="8353425" cy="3197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Arial" charset="0"/>
                <a:cs typeface="Tunga" pitchFamily="34" charset="0"/>
              </a:rPr>
              <a:t>Серое и белое вещество</a:t>
            </a:r>
            <a:endParaRPr lang="ru-RU" sz="5400" b="1" dirty="0" smtClean="0">
              <a:cs typeface="Tung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638" y="1298575"/>
            <a:ext cx="8594725" cy="4937125"/>
          </a:xfrm>
        </p:spPr>
        <p:txBody>
          <a:bodyPr>
            <a:normAutofit/>
          </a:bodyPr>
          <a:lstStyle/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400" dirty="0" smtClean="0">
                <a:solidFill>
                  <a:srgbClr val="FF0000"/>
                </a:solidFill>
              </a:rPr>
              <a:t>Б</a:t>
            </a:r>
            <a:r>
              <a:rPr lang="ru-RU" sz="5400" dirty="0" smtClean="0"/>
              <a:t>елое вещество – </a:t>
            </a:r>
            <a:r>
              <a:rPr lang="ru-RU" sz="3600" dirty="0" smtClean="0"/>
              <a:t>состоит из отростков нейронов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dirty="0" smtClean="0"/>
              <a:t> </a:t>
            </a:r>
            <a:endParaRPr lang="ru-RU" sz="6000" dirty="0" smtClean="0"/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400" dirty="0" smtClean="0">
                <a:solidFill>
                  <a:srgbClr val="FF0000"/>
                </a:solidFill>
              </a:rPr>
              <a:t>С</a:t>
            </a:r>
            <a:r>
              <a:rPr lang="ru-RU" sz="5400" dirty="0" smtClean="0"/>
              <a:t>ерое вещество –</a:t>
            </a:r>
            <a:r>
              <a:rPr lang="ru-RU" sz="3600" dirty="0" smtClean="0"/>
              <a:t>скопление тел нейронов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Arial" charset="0"/>
                <a:cs typeface="Tunga" pitchFamily="34" charset="0"/>
              </a:rPr>
              <a:t>Серое и белое вещество</a:t>
            </a:r>
            <a:endParaRPr lang="ru-RU" sz="5400" b="1" dirty="0" smtClean="0">
              <a:cs typeface="Tung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638" y="1298575"/>
            <a:ext cx="8594725" cy="4937125"/>
          </a:xfrm>
        </p:spPr>
        <p:txBody>
          <a:bodyPr/>
          <a:lstStyle/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400" dirty="0" smtClean="0"/>
              <a:t>Белое – </a:t>
            </a:r>
            <a:r>
              <a:rPr lang="ru-RU" sz="3600" dirty="0" smtClean="0"/>
              <a:t>отростки нейронов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dirty="0" smtClean="0"/>
              <a:t> (</a:t>
            </a:r>
            <a:r>
              <a:rPr lang="ru-RU" sz="3600" dirty="0"/>
              <a:t>отростки </a:t>
            </a:r>
            <a:r>
              <a:rPr lang="ru-RU" sz="3600" dirty="0" smtClean="0"/>
              <a:t>– малое количество –светлее) </a:t>
            </a:r>
            <a:endParaRPr lang="ru-RU" sz="6000" dirty="0" smtClean="0"/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400" dirty="0" smtClean="0"/>
              <a:t>Серое – </a:t>
            </a:r>
            <a:r>
              <a:rPr lang="ru-RU" sz="3600" dirty="0" smtClean="0"/>
              <a:t>тела нейронов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dirty="0" smtClean="0"/>
              <a:t>(</a:t>
            </a:r>
            <a:r>
              <a:rPr lang="ru-RU" sz="3600" dirty="0"/>
              <a:t>тела </a:t>
            </a:r>
            <a:r>
              <a:rPr lang="ru-RU" sz="3600" dirty="0" smtClean="0"/>
              <a:t>–большое количество –темнее)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400" dirty="0" smtClean="0"/>
              <a:t> 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250825" y="115888"/>
            <a:ext cx="8591550" cy="1066800"/>
          </a:xfrm>
        </p:spPr>
        <p:txBody>
          <a:bodyPr/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cs typeface="Tunga" pitchFamily="34" charset="0"/>
              </a:rPr>
              <a:t>Тематический тест</a:t>
            </a:r>
            <a:endParaRPr lang="ru-RU" dirty="0" smtClean="0">
              <a:solidFill>
                <a:srgbClr val="FF0000"/>
              </a:solidFill>
              <a:cs typeface="Tung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638" y="1125538"/>
            <a:ext cx="8594725" cy="5903912"/>
          </a:xfrm>
        </p:spPr>
        <p:txBody>
          <a:bodyPr/>
          <a:lstStyle/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400" dirty="0" smtClean="0"/>
              <a:t>Белое вещество мозга представлено….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dirty="0" smtClean="0"/>
              <a:t>1. телами нейронов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dirty="0" smtClean="0"/>
              <a:t>2. аксонами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dirty="0" smtClean="0"/>
              <a:t>3. дендритами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dirty="0" smtClean="0"/>
              <a:t>4. белыми кровяными клетками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600" dirty="0" smtClean="0"/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dirty="0" smtClean="0"/>
              <a:t>Подсказка (белое – светлее, мало отростков)        ответ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306064" y="6195784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2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250825" y="115888"/>
            <a:ext cx="8591550" cy="1066800"/>
          </a:xfrm>
        </p:spPr>
        <p:txBody>
          <a:bodyPr/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cs typeface="Tunga" pitchFamily="34" charset="0"/>
              </a:rPr>
              <a:t>Тематический тест</a:t>
            </a:r>
            <a:endParaRPr lang="ru-RU" dirty="0" smtClean="0">
              <a:solidFill>
                <a:srgbClr val="FF0000"/>
              </a:solidFill>
              <a:cs typeface="Tung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638" y="1125538"/>
            <a:ext cx="8594725" cy="5903912"/>
          </a:xfrm>
        </p:spPr>
        <p:txBody>
          <a:bodyPr/>
          <a:lstStyle/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400" dirty="0" smtClean="0"/>
              <a:t>Серое вещество мозга представлено….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dirty="0" smtClean="0"/>
              <a:t>1. всем нейроном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dirty="0" smtClean="0"/>
              <a:t>2. аксонами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dirty="0" smtClean="0"/>
              <a:t>3. телами нейронов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dirty="0" smtClean="0"/>
              <a:t>4. белыми кровяными клетками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600" dirty="0" smtClean="0"/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dirty="0" smtClean="0"/>
              <a:t>Подсказка (серое – темнее )   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dirty="0" smtClean="0"/>
              <a:t>                    ответ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419872" y="6271984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3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691063" y="3284538"/>
            <a:ext cx="4452937" cy="24526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3284538"/>
            <a:ext cx="4565650" cy="24526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14575" y="188913"/>
            <a:ext cx="4967288" cy="24526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3556" name="TextBox 8"/>
          <p:cNvSpPr txBox="1">
            <a:spLocks noChangeArrowheads="1"/>
          </p:cNvSpPr>
          <p:nvPr/>
        </p:nvSpPr>
        <p:spPr bwMode="auto">
          <a:xfrm>
            <a:off x="2982913" y="334963"/>
            <a:ext cx="381635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 dirty="0">
                <a:solidFill>
                  <a:srgbClr val="7030A0"/>
                </a:solidFill>
                <a:latin typeface="Candara" pitchFamily="34" charset="0"/>
              </a:rPr>
              <a:t>Нервная система</a:t>
            </a:r>
          </a:p>
        </p:txBody>
      </p:sp>
      <p:sp>
        <p:nvSpPr>
          <p:cNvPr id="23557" name="TextBox 9"/>
          <p:cNvSpPr txBox="1">
            <a:spLocks noChangeArrowheads="1"/>
          </p:cNvSpPr>
          <p:nvPr/>
        </p:nvSpPr>
        <p:spPr bwMode="auto">
          <a:xfrm>
            <a:off x="0" y="3573463"/>
            <a:ext cx="46672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Candara" pitchFamily="34" charset="0"/>
              </a:rPr>
              <a:t>С</a:t>
            </a:r>
            <a:r>
              <a:rPr lang="ru-RU" sz="4000" dirty="0">
                <a:latin typeface="Candara" pitchFamily="34" charset="0"/>
              </a:rPr>
              <a:t>оматическая - иннервирует </a:t>
            </a:r>
            <a:r>
              <a:rPr lang="ru-RU" sz="4000" b="1" dirty="0">
                <a:solidFill>
                  <a:srgbClr val="C00000"/>
                </a:solidFill>
                <a:latin typeface="Candara" pitchFamily="34" charset="0"/>
              </a:rPr>
              <a:t>с</a:t>
            </a:r>
            <a:r>
              <a:rPr lang="ru-RU" sz="4000" dirty="0">
                <a:latin typeface="Candara" pitchFamily="34" charset="0"/>
              </a:rPr>
              <a:t>келетные мышцы</a:t>
            </a:r>
          </a:p>
        </p:txBody>
      </p:sp>
      <p:sp>
        <p:nvSpPr>
          <p:cNvPr id="23558" name="TextBox 10"/>
          <p:cNvSpPr txBox="1">
            <a:spLocks noChangeArrowheads="1"/>
          </p:cNvSpPr>
          <p:nvPr/>
        </p:nvSpPr>
        <p:spPr bwMode="auto">
          <a:xfrm>
            <a:off x="4586288" y="3500438"/>
            <a:ext cx="49276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Candara" pitchFamily="34" charset="0"/>
              </a:rPr>
              <a:t>В</a:t>
            </a:r>
            <a:r>
              <a:rPr lang="ru-RU" sz="4000" dirty="0">
                <a:latin typeface="Candara" pitchFamily="34" charset="0"/>
              </a:rPr>
              <a:t>егетативная -иннервирует </a:t>
            </a:r>
            <a:r>
              <a:rPr lang="ru-RU" sz="4000" b="1" dirty="0">
                <a:solidFill>
                  <a:srgbClr val="C00000"/>
                </a:solidFill>
                <a:latin typeface="Candara" pitchFamily="34" charset="0"/>
              </a:rPr>
              <a:t>в</a:t>
            </a:r>
            <a:r>
              <a:rPr lang="ru-RU" sz="4000" dirty="0">
                <a:latin typeface="Candara" pitchFamily="34" charset="0"/>
              </a:rPr>
              <a:t>нутренние органы </a:t>
            </a:r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 flipH="1">
            <a:off x="1692275" y="2492375"/>
            <a:ext cx="863600" cy="11509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>
            <a:off x="7019925" y="2492375"/>
            <a:ext cx="720725" cy="11509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pPr algn="ctr"/>
            <a:r>
              <a:rPr lang="ru-RU" sz="5400" dirty="0" smtClean="0">
                <a:solidFill>
                  <a:srgbClr val="7030A0"/>
                </a:solidFill>
                <a:cs typeface="Tunga" pitchFamily="34" charset="0"/>
              </a:rPr>
              <a:t>Нервная система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638" y="1298575"/>
            <a:ext cx="8594725" cy="4937125"/>
          </a:xfrm>
        </p:spPr>
        <p:txBody>
          <a:bodyPr>
            <a:normAutofit/>
          </a:bodyPr>
          <a:lstStyle/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400" dirty="0" smtClean="0">
                <a:solidFill>
                  <a:srgbClr val="FF0000"/>
                </a:solidFill>
              </a:rPr>
              <a:t>С</a:t>
            </a:r>
            <a:r>
              <a:rPr lang="ru-RU" sz="4400" dirty="0" smtClean="0"/>
              <a:t>оматическая нервная система управляет деятельностью скелетных мышц.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400" dirty="0" smtClean="0">
                <a:solidFill>
                  <a:srgbClr val="FF0000"/>
                </a:solidFill>
              </a:rPr>
              <a:t>В</a:t>
            </a:r>
            <a:r>
              <a:rPr lang="ru-RU" sz="4400" dirty="0" smtClean="0"/>
              <a:t>егетативная нервная система управляет деятельностью внутренних органов.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4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Заголовок 1"/>
          <p:cNvSpPr>
            <a:spLocks noGrp="1"/>
          </p:cNvSpPr>
          <p:nvPr>
            <p:ph type="body" idx="4294967295"/>
          </p:nvPr>
        </p:nvSpPr>
        <p:spPr bwMode="auto">
          <a:xfrm>
            <a:off x="323850" y="476250"/>
            <a:ext cx="8591550" cy="493395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ru-RU" sz="5400" b="1" dirty="0" smtClean="0">
                <a:solidFill>
                  <a:srgbClr val="7030A0"/>
                </a:solidFill>
                <a:latin typeface="Arial" charset="0"/>
              </a:rPr>
              <a:t>Прокариоты-эукариоты</a:t>
            </a:r>
          </a:p>
        </p:txBody>
      </p:sp>
      <p:pic>
        <p:nvPicPr>
          <p:cNvPr id="58376" name="Picture 8" descr="На протяжении тысячелетий людям казалось очевидным, что живая природа была создана такой, какой мы её знаем сейчас, и всегда ос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2205038"/>
            <a:ext cx="3729037" cy="4392612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8378" name="Picture 10" descr="Страница 10. Введение в биотехнологию &quot; Самая домашняя библиотека - книги, лабораторные, курсовики, учебные пособия, лекции, ис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916113"/>
            <a:ext cx="4537075" cy="252095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cs typeface="Tunga" pitchFamily="34" charset="0"/>
              </a:rPr>
              <a:t>Тематический тест</a:t>
            </a:r>
            <a:endParaRPr lang="ru-RU" sz="5400" dirty="0" smtClean="0">
              <a:cs typeface="Tung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638" y="1298575"/>
            <a:ext cx="8594725" cy="4937125"/>
          </a:xfrm>
        </p:spPr>
        <p:txBody>
          <a:bodyPr>
            <a:normAutofit lnSpcReduction="10000"/>
          </a:bodyPr>
          <a:lstStyle/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400" dirty="0" smtClean="0"/>
              <a:t>Соматическая нервная система управляет деятельностью…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dirty="0" smtClean="0"/>
              <a:t>1. Печени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dirty="0" smtClean="0"/>
              <a:t>2. Сердца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dirty="0" smtClean="0"/>
              <a:t>3. Скелетных мышц 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dirty="0" smtClean="0"/>
              <a:t>4. Кишечника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200" dirty="0" smtClean="0">
              <a:solidFill>
                <a:schemeClr val="tx1"/>
              </a:solidFill>
            </a:endParaRP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dirty="0" smtClean="0">
                <a:solidFill>
                  <a:schemeClr val="tx1"/>
                </a:solidFill>
              </a:rPr>
              <a:t>Подсказка (</a:t>
            </a:r>
            <a:r>
              <a:rPr lang="ru-RU" sz="3200" dirty="0" smtClean="0">
                <a:solidFill>
                  <a:srgbClr val="FF0000"/>
                </a:solidFill>
              </a:rPr>
              <a:t>С</a:t>
            </a:r>
            <a:r>
              <a:rPr lang="ru-RU" sz="3200" dirty="0" smtClean="0"/>
              <a:t> – </a:t>
            </a:r>
            <a:r>
              <a:rPr lang="ru-RU" sz="3200" dirty="0" smtClean="0">
                <a:solidFill>
                  <a:srgbClr val="FF0000"/>
                </a:solidFill>
              </a:rPr>
              <a:t>С</a:t>
            </a:r>
            <a:r>
              <a:rPr lang="ru-RU" sz="3200" dirty="0" smtClean="0">
                <a:solidFill>
                  <a:schemeClr val="tx1"/>
                </a:solidFill>
              </a:rPr>
              <a:t>)    ответ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45576" y="5342736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3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cs typeface="Tunga" pitchFamily="34" charset="0"/>
              </a:rPr>
              <a:t>Тематический тест</a:t>
            </a:r>
            <a:endParaRPr lang="ru-RU" sz="5400" dirty="0" smtClean="0">
              <a:cs typeface="Tung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638" y="1298575"/>
            <a:ext cx="8594725" cy="4937125"/>
          </a:xfrm>
        </p:spPr>
        <p:txBody>
          <a:bodyPr>
            <a:normAutofit fontScale="92500" lnSpcReduction="10000"/>
          </a:bodyPr>
          <a:lstStyle/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400" dirty="0" smtClean="0"/>
              <a:t>Вегетативная нервная система управляет деятельностью…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600" dirty="0" smtClean="0"/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dirty="0" smtClean="0"/>
              <a:t>1. Межреберные мышцы 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dirty="0" smtClean="0"/>
              <a:t>2. Жевательные мышцы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dirty="0" smtClean="0"/>
              <a:t>3. Скелетных мышц 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dirty="0" smtClean="0"/>
              <a:t>4. Кишечника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200" dirty="0" smtClean="0">
              <a:solidFill>
                <a:schemeClr val="tx1"/>
              </a:solidFill>
            </a:endParaRP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dirty="0" smtClean="0">
                <a:solidFill>
                  <a:schemeClr val="tx1"/>
                </a:solidFill>
              </a:rPr>
              <a:t>Подсказка (</a:t>
            </a:r>
            <a:r>
              <a:rPr lang="ru-RU" sz="3200" dirty="0" smtClean="0">
                <a:solidFill>
                  <a:srgbClr val="FF0000"/>
                </a:solidFill>
              </a:rPr>
              <a:t>В</a:t>
            </a:r>
            <a:r>
              <a:rPr lang="ru-RU" sz="3200" dirty="0" smtClean="0"/>
              <a:t> – </a:t>
            </a:r>
            <a:r>
              <a:rPr lang="ru-RU" sz="3200" dirty="0" smtClean="0">
                <a:solidFill>
                  <a:srgbClr val="C00000"/>
                </a:solidFill>
              </a:rPr>
              <a:t>В</a:t>
            </a:r>
            <a:r>
              <a:rPr lang="ru-RU" sz="3200" dirty="0" smtClean="0">
                <a:solidFill>
                  <a:schemeClr val="tx1"/>
                </a:solidFill>
              </a:rPr>
              <a:t>)    ответ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47456" y="5596096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4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0"/>
            <a:ext cx="7200800" cy="1844824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lvl="7">
              <a:buNone/>
            </a:pPr>
            <a:r>
              <a:rPr lang="ru-RU" sz="4800" b="1" dirty="0" smtClean="0">
                <a:solidFill>
                  <a:srgbClr val="7030A0"/>
                </a:solidFill>
              </a:rPr>
              <a:t>Конвергенция и дивергенция </a:t>
            </a:r>
          </a:p>
        </p:txBody>
      </p:sp>
      <p:pic>
        <p:nvPicPr>
          <p:cNvPr id="25605" name="Picture 5" descr="Летучие мыши / VFL.Ru это, фотохостинг без регистрации, и быстрый хостинг изображений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509120"/>
            <a:ext cx="2951162" cy="22161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5603" name="Picture 3" descr="mavi-bastankara_241892_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556792"/>
            <a:ext cx="2357437" cy="3024187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5607" name="Picture 7" descr="Индийских слонов тоже посещает вдохновение &quot; Записки о гаджетах, людях и музык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556792"/>
            <a:ext cx="3685632" cy="2765227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5609" name="Picture 9" descr="Медитация и самореализаци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4419600"/>
            <a:ext cx="3095625" cy="2438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0825" y="549275"/>
            <a:ext cx="8596313" cy="6308725"/>
          </a:xfrm>
        </p:spPr>
        <p:txBody>
          <a:bodyPr>
            <a:noAutofit/>
          </a:bodyPr>
          <a:lstStyle/>
          <a:p>
            <a:pPr marL="171450" lvl="7">
              <a:spcBef>
                <a:spcPts val="600"/>
              </a:spcBef>
              <a:defRPr/>
            </a:pPr>
            <a:r>
              <a:rPr lang="ru-RU" sz="4800" b="1" dirty="0" smtClean="0">
                <a:solidFill>
                  <a:srgbClr val="7030A0"/>
                </a:solidFill>
              </a:rPr>
              <a:t>Конвергенция и дивергенция </a:t>
            </a:r>
          </a:p>
          <a:p>
            <a:pPr indent="-173736" fontAlgn="auto">
              <a:spcAft>
                <a:spcPts val="0"/>
              </a:spcAft>
              <a:buNone/>
              <a:defRPr/>
            </a:pPr>
            <a:r>
              <a:rPr lang="ru-RU" sz="4000" dirty="0" smtClean="0">
                <a:solidFill>
                  <a:srgbClr val="FF0000"/>
                </a:solidFill>
              </a:rPr>
              <a:t>К</a:t>
            </a:r>
            <a:r>
              <a:rPr lang="ru-RU" sz="4000" dirty="0" smtClean="0"/>
              <a:t>онвергенция – независимое развитие сходных признаков у </a:t>
            </a:r>
            <a:r>
              <a:rPr lang="ru-RU" sz="4000" dirty="0" smtClean="0">
                <a:solidFill>
                  <a:srgbClr val="FF0000"/>
                </a:solidFill>
              </a:rPr>
              <a:t>н</a:t>
            </a:r>
            <a:r>
              <a:rPr lang="ru-RU" sz="4000" dirty="0" smtClean="0"/>
              <a:t>е родственных организмов (крылья у бабочки, белки-летяги, синички ) </a:t>
            </a:r>
            <a:endParaRPr lang="ru-RU" sz="4000" u="sng" dirty="0" smtClean="0"/>
          </a:p>
          <a:p>
            <a:pPr lvl="1" indent="-173736" fontAlgn="auto">
              <a:spcAft>
                <a:spcPts val="0"/>
              </a:spcAft>
              <a:buNone/>
              <a:defRPr/>
            </a:pPr>
            <a:r>
              <a:rPr lang="ru-RU" sz="4000" dirty="0" smtClean="0">
                <a:solidFill>
                  <a:srgbClr val="FF0000"/>
                </a:solidFill>
              </a:rPr>
              <a:t>Д</a:t>
            </a:r>
            <a:r>
              <a:rPr lang="ru-RU" sz="4000" dirty="0" smtClean="0"/>
              <a:t>ивергенция – расхождение признаков у </a:t>
            </a:r>
            <a:r>
              <a:rPr lang="ru-RU" sz="4000" dirty="0" smtClean="0">
                <a:solidFill>
                  <a:srgbClr val="FF0000"/>
                </a:solidFill>
              </a:rPr>
              <a:t>р</a:t>
            </a:r>
            <a:r>
              <a:rPr lang="ru-RU" sz="4000" dirty="0" smtClean="0"/>
              <a:t>одственных организмов (лапа у слона, мышки, антилопы)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0825" y="549275"/>
            <a:ext cx="8596313" cy="5688013"/>
          </a:xfrm>
        </p:spPr>
        <p:txBody>
          <a:bodyPr>
            <a:noAutofit/>
          </a:bodyPr>
          <a:lstStyle/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800" u="sng" dirty="0" smtClean="0"/>
              <a:t>Контрольной не будет</a:t>
            </a:r>
            <a:r>
              <a:rPr lang="ru-RU" sz="4800" i="1" dirty="0" smtClean="0"/>
              <a:t> </a:t>
            </a:r>
            <a:r>
              <a:rPr lang="ru-RU" sz="4800" dirty="0" smtClean="0"/>
              <a:t>(</a:t>
            </a:r>
            <a:r>
              <a:rPr lang="ru-RU" sz="4800" dirty="0" smtClean="0">
                <a:solidFill>
                  <a:srgbClr val="FF0000"/>
                </a:solidFill>
              </a:rPr>
              <a:t>К/Н</a:t>
            </a:r>
            <a:r>
              <a:rPr lang="ru-RU" sz="4800" dirty="0" smtClean="0"/>
              <a:t>) </a:t>
            </a:r>
            <a:r>
              <a:rPr lang="ru-RU" sz="4800" dirty="0" smtClean="0">
                <a:solidFill>
                  <a:srgbClr val="FF0000"/>
                </a:solidFill>
              </a:rPr>
              <a:t>к</a:t>
            </a:r>
            <a:r>
              <a:rPr lang="ru-RU" sz="4800" dirty="0" smtClean="0"/>
              <a:t>онвергенция – у 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800" dirty="0" smtClean="0">
                <a:solidFill>
                  <a:srgbClr val="FF0000"/>
                </a:solidFill>
              </a:rPr>
              <a:t>н</a:t>
            </a:r>
            <a:r>
              <a:rPr lang="ru-RU" sz="4800" dirty="0" smtClean="0"/>
              <a:t>е родственных организмов 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4800" u="sng" dirty="0" smtClean="0"/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800" u="sng" dirty="0" smtClean="0"/>
              <a:t>Домашняя работа </a:t>
            </a:r>
            <a:r>
              <a:rPr lang="ru-RU" sz="4800" dirty="0" smtClean="0"/>
              <a:t>(</a:t>
            </a:r>
            <a:r>
              <a:rPr lang="ru-RU" sz="4800" dirty="0" smtClean="0">
                <a:solidFill>
                  <a:srgbClr val="FF0000"/>
                </a:solidFill>
              </a:rPr>
              <a:t>Д/Р</a:t>
            </a:r>
            <a:r>
              <a:rPr lang="ru-RU" sz="4800" dirty="0" smtClean="0"/>
              <a:t>) </a:t>
            </a:r>
            <a:r>
              <a:rPr lang="ru-RU" sz="4800" dirty="0" smtClean="0">
                <a:solidFill>
                  <a:srgbClr val="FF0000"/>
                </a:solidFill>
              </a:rPr>
              <a:t>д</a:t>
            </a:r>
            <a:r>
              <a:rPr lang="ru-RU" sz="4800" dirty="0" smtClean="0"/>
              <a:t>ивергенция – у 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800" dirty="0" smtClean="0">
                <a:solidFill>
                  <a:srgbClr val="FF0000"/>
                </a:solidFill>
              </a:rPr>
              <a:t>р</a:t>
            </a:r>
            <a:r>
              <a:rPr lang="ru-RU" sz="4800" dirty="0" smtClean="0"/>
              <a:t>одственных организмов 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cs typeface="Tunga" pitchFamily="34" charset="0"/>
              </a:rPr>
              <a:t>Тематический тест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sz="4000" dirty="0" smtClean="0"/>
              <a:t>Что является дивергенцией? </a:t>
            </a:r>
          </a:p>
          <a:p>
            <a:r>
              <a:rPr lang="ru-RU" sz="3200" dirty="0" smtClean="0"/>
              <a:t>1.</a:t>
            </a:r>
            <a:r>
              <a:rPr lang="ru-RU" sz="3600" dirty="0" smtClean="0"/>
              <a:t> </a:t>
            </a:r>
            <a:r>
              <a:rPr lang="ru-RU" sz="3200" dirty="0" smtClean="0"/>
              <a:t>Жабры рака и рыбы</a:t>
            </a:r>
            <a:endParaRPr lang="ru-RU" sz="3600" dirty="0" smtClean="0"/>
          </a:p>
          <a:p>
            <a:r>
              <a:rPr lang="ru-RU" sz="3600" dirty="0" smtClean="0"/>
              <a:t>2. Клюв утки и колибри</a:t>
            </a:r>
          </a:p>
          <a:p>
            <a:r>
              <a:rPr lang="ru-RU" sz="3600" dirty="0" smtClean="0"/>
              <a:t>3. Форма тритона и ящерицы </a:t>
            </a:r>
          </a:p>
          <a:p>
            <a:r>
              <a:rPr lang="ru-RU" sz="3600" dirty="0" smtClean="0"/>
              <a:t>4. Чешуя рыбы и рептилии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5085184"/>
            <a:ext cx="8280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+mn-lt"/>
              </a:rPr>
              <a:t>Подсказка: </a:t>
            </a:r>
            <a:r>
              <a:rPr lang="ru-RU" sz="3200" dirty="0" smtClean="0">
                <a:solidFill>
                  <a:srgbClr val="FF0000"/>
                </a:solidFill>
                <a:latin typeface="+mn-lt"/>
              </a:rPr>
              <a:t>Д/Р   </a:t>
            </a:r>
            <a:r>
              <a:rPr lang="ru-RU" sz="3200" dirty="0" smtClean="0">
                <a:latin typeface="+mn-lt"/>
              </a:rPr>
              <a:t>ответ</a:t>
            </a:r>
            <a:endParaRPr lang="ru-RU" sz="32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43440" y="5148808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2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cs typeface="Tunga" pitchFamily="34" charset="0"/>
              </a:rPr>
              <a:t>Тематический тест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sz="4000" dirty="0" smtClean="0"/>
              <a:t>Что является конвергенцией?</a:t>
            </a:r>
          </a:p>
          <a:p>
            <a:r>
              <a:rPr lang="ru-RU" sz="3200" dirty="0" smtClean="0"/>
              <a:t>1. Жабры рака и рыбы</a:t>
            </a:r>
          </a:p>
          <a:p>
            <a:r>
              <a:rPr lang="ru-RU" sz="3200" dirty="0" smtClean="0"/>
              <a:t>2. Клюв утки и колибри</a:t>
            </a:r>
          </a:p>
          <a:p>
            <a:r>
              <a:rPr lang="ru-RU" sz="3200" dirty="0" smtClean="0"/>
              <a:t>3. Чешуя птицы и ящерицы</a:t>
            </a:r>
          </a:p>
          <a:p>
            <a:r>
              <a:rPr lang="ru-RU" sz="3200" dirty="0" smtClean="0"/>
              <a:t>4. Волосы человека и шерсть 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5085184"/>
            <a:ext cx="8280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+mn-lt"/>
              </a:rPr>
              <a:t>Подсказка:  </a:t>
            </a:r>
            <a:r>
              <a:rPr lang="ru-RU" sz="3200" dirty="0" smtClean="0">
                <a:solidFill>
                  <a:srgbClr val="FF0000"/>
                </a:solidFill>
                <a:latin typeface="+mn-lt"/>
              </a:rPr>
              <a:t>К/Н </a:t>
            </a:r>
            <a:r>
              <a:rPr lang="ru-RU" sz="3200" dirty="0" smtClean="0">
                <a:solidFill>
                  <a:srgbClr val="C00000"/>
                </a:solidFill>
                <a:latin typeface="+mn-lt"/>
              </a:rPr>
              <a:t>    </a:t>
            </a:r>
            <a:r>
              <a:rPr lang="ru-RU" sz="3200" dirty="0" smtClean="0">
                <a:latin typeface="+mn-lt"/>
              </a:rPr>
              <a:t>ответ</a:t>
            </a:r>
            <a:endParaRPr lang="ru-RU" sz="32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43088" y="5103088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688232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cs typeface="Tunga" pitchFamily="34" charset="0"/>
              </a:rPr>
              <a:t>Аналогичные</a:t>
            </a:r>
            <a:r>
              <a:rPr lang="ru-RU" sz="4400" b="1" dirty="0" smtClean="0">
                <a:solidFill>
                  <a:srgbClr val="7030A0"/>
                </a:solidFill>
                <a:latin typeface="Arial" charset="0"/>
                <a:cs typeface="Tunga" pitchFamily="34" charset="0"/>
              </a:rPr>
              <a:t> и г</a:t>
            </a:r>
            <a:r>
              <a:rPr lang="ru-RU" sz="4400" b="1" dirty="0" smtClean="0">
                <a:solidFill>
                  <a:srgbClr val="7030A0"/>
                </a:solidFill>
                <a:cs typeface="Tunga" pitchFamily="34" charset="0"/>
              </a:rPr>
              <a:t>омологичные</a:t>
            </a:r>
            <a:r>
              <a:rPr lang="ru-RU" sz="4000" b="1" dirty="0" smtClean="0">
                <a:solidFill>
                  <a:srgbClr val="7030A0"/>
                </a:solidFill>
                <a:cs typeface="Tunga" pitchFamily="34" charset="0"/>
              </a:rPr>
              <a:t> органы</a:t>
            </a:r>
          </a:p>
        </p:txBody>
      </p:sp>
      <p:pic>
        <p:nvPicPr>
          <p:cNvPr id="28677" name="Picture 5" descr="Видоизменения побегов - презентация к уроку Окружающий ми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2133600"/>
            <a:ext cx="4284662" cy="32067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8679" name="Picture 7" descr="На безрыбье и рак рыб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989138"/>
            <a:ext cx="3946525" cy="2960687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388" y="764704"/>
            <a:ext cx="8856662" cy="5470996"/>
          </a:xfrm>
        </p:spPr>
        <p:txBody>
          <a:bodyPr>
            <a:normAutofit fontScale="85000" lnSpcReduction="20000"/>
          </a:bodyPr>
          <a:lstStyle/>
          <a:p>
            <a:pPr indent="-173736"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800" b="1" dirty="0" smtClean="0">
                <a:solidFill>
                  <a:srgbClr val="7030A0"/>
                </a:solidFill>
                <a:cs typeface="Tunga" pitchFamily="34" charset="0"/>
              </a:rPr>
              <a:t>Аналогичные</a:t>
            </a:r>
            <a:r>
              <a:rPr lang="ru-RU" sz="4800" b="1" dirty="0" smtClean="0">
                <a:solidFill>
                  <a:srgbClr val="7030A0"/>
                </a:solidFill>
                <a:latin typeface="Arial" charset="0"/>
                <a:cs typeface="Tunga" pitchFamily="34" charset="0"/>
              </a:rPr>
              <a:t> и г</a:t>
            </a:r>
            <a:r>
              <a:rPr lang="ru-RU" sz="4800" b="1" dirty="0" smtClean="0">
                <a:solidFill>
                  <a:srgbClr val="7030A0"/>
                </a:solidFill>
                <a:cs typeface="Tunga" pitchFamily="34" charset="0"/>
              </a:rPr>
              <a:t>омологичные</a:t>
            </a:r>
            <a:r>
              <a:rPr lang="ru-RU" sz="4400" b="1" dirty="0" smtClean="0">
                <a:solidFill>
                  <a:srgbClr val="7030A0"/>
                </a:solidFill>
                <a:cs typeface="Tunga" pitchFamily="34" charset="0"/>
              </a:rPr>
              <a:t> органы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800" dirty="0" smtClean="0">
                <a:solidFill>
                  <a:srgbClr val="FF0000"/>
                </a:solidFill>
              </a:rPr>
              <a:t>а</a:t>
            </a:r>
            <a:r>
              <a:rPr lang="ru-RU" sz="4800" dirty="0" smtClean="0"/>
              <a:t>налогичные органы – органы, выполняющие сходные функции, имеющие  разное происхождение. (в результате конвергенции)</a:t>
            </a:r>
            <a:endParaRPr lang="ru-RU" sz="9600" dirty="0" smtClean="0"/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800" dirty="0" smtClean="0">
                <a:solidFill>
                  <a:srgbClr val="FF0000"/>
                </a:solidFill>
              </a:rPr>
              <a:t>г</a:t>
            </a:r>
            <a:r>
              <a:rPr lang="ru-RU" sz="4800" dirty="0" smtClean="0"/>
              <a:t>омологичные органы – органы, имеющие общее происхождение, не зависимо от выполняемой функции (в результате дивергенции)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388" y="764704"/>
            <a:ext cx="8856662" cy="5470996"/>
          </a:xfrm>
        </p:spPr>
        <p:txBody>
          <a:bodyPr>
            <a:normAutofit lnSpcReduction="10000"/>
          </a:bodyPr>
          <a:lstStyle/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9600" dirty="0" smtClean="0"/>
              <a:t>К</a:t>
            </a:r>
            <a:r>
              <a:rPr lang="ru-RU" sz="9600" dirty="0" smtClean="0">
                <a:solidFill>
                  <a:srgbClr val="FF0000"/>
                </a:solidFill>
              </a:rPr>
              <a:t>АН</a:t>
            </a:r>
            <a:r>
              <a:rPr lang="ru-RU" sz="9600" dirty="0" smtClean="0"/>
              <a:t> – </a:t>
            </a:r>
            <a:r>
              <a:rPr lang="ru-RU" sz="4800" dirty="0" smtClean="0">
                <a:solidFill>
                  <a:srgbClr val="FF0000"/>
                </a:solidFill>
              </a:rPr>
              <a:t>а</a:t>
            </a:r>
            <a:r>
              <a:rPr lang="ru-RU" sz="4800" dirty="0" smtClean="0"/>
              <a:t>налогичные органы у </a:t>
            </a:r>
            <a:r>
              <a:rPr lang="ru-RU" sz="4800" dirty="0" smtClean="0">
                <a:solidFill>
                  <a:srgbClr val="FF0000"/>
                </a:solidFill>
              </a:rPr>
              <a:t>н</a:t>
            </a:r>
            <a:r>
              <a:rPr lang="ru-RU" sz="4800" dirty="0" smtClean="0"/>
              <a:t>еродственных организмов</a:t>
            </a:r>
            <a:endParaRPr lang="ru-RU" sz="9600" dirty="0" smtClean="0"/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9600" dirty="0" smtClean="0">
                <a:solidFill>
                  <a:srgbClr val="FF0000"/>
                </a:solidFill>
              </a:rPr>
              <a:t>Г</a:t>
            </a:r>
            <a:r>
              <a:rPr lang="ru-RU" sz="96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Д</a:t>
            </a:r>
            <a:r>
              <a:rPr lang="ru-RU" sz="9600" dirty="0" smtClean="0">
                <a:solidFill>
                  <a:srgbClr val="FF0000"/>
                </a:solidFill>
              </a:rPr>
              <a:t>Р </a:t>
            </a:r>
            <a:r>
              <a:rPr lang="ru-RU" sz="9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–</a:t>
            </a:r>
            <a:r>
              <a:rPr lang="ru-RU" sz="9600" dirty="0" smtClean="0">
                <a:solidFill>
                  <a:srgbClr val="C00000"/>
                </a:solidFill>
              </a:rPr>
              <a:t> </a:t>
            </a:r>
            <a:r>
              <a:rPr lang="ru-RU" sz="4800" dirty="0" smtClean="0">
                <a:solidFill>
                  <a:srgbClr val="FF0000"/>
                </a:solidFill>
              </a:rPr>
              <a:t>г</a:t>
            </a:r>
            <a:r>
              <a:rPr lang="ru-RU" sz="4800" dirty="0" smtClean="0"/>
              <a:t>омологичные органы у </a:t>
            </a:r>
            <a:r>
              <a:rPr lang="ru-RU" sz="4800" dirty="0" smtClean="0">
                <a:solidFill>
                  <a:srgbClr val="FF0000"/>
                </a:solidFill>
              </a:rPr>
              <a:t>р</a:t>
            </a:r>
            <a:r>
              <a:rPr lang="ru-RU" sz="4800" dirty="0" smtClean="0"/>
              <a:t>одственных организмов 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323850" y="404813"/>
            <a:ext cx="8591550" cy="1544637"/>
          </a:xfrm>
        </p:spPr>
        <p:txBody>
          <a:bodyPr/>
          <a:lstStyle/>
          <a:p>
            <a:r>
              <a:rPr lang="ru-RU" sz="6000" b="1" dirty="0" smtClean="0">
                <a:solidFill>
                  <a:srgbClr val="7030A0"/>
                </a:solidFill>
                <a:cs typeface="Tunga" pitchFamily="34" charset="0"/>
              </a:rPr>
              <a:t>Прокариоты - эукариоты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388" y="1989138"/>
            <a:ext cx="8964612" cy="4868862"/>
          </a:xfrm>
        </p:spPr>
        <p:txBody>
          <a:bodyPr>
            <a:normAutofit fontScale="62500" lnSpcReduction="20000"/>
          </a:bodyPr>
          <a:lstStyle/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6500" dirty="0" smtClean="0"/>
              <a:t> </a:t>
            </a:r>
            <a:r>
              <a:rPr lang="ru-RU" sz="6500" dirty="0" smtClean="0">
                <a:solidFill>
                  <a:srgbClr val="FF0000"/>
                </a:solidFill>
              </a:rPr>
              <a:t>П</a:t>
            </a:r>
            <a:r>
              <a:rPr lang="ru-RU" sz="6500" dirty="0" smtClean="0"/>
              <a:t>рокариоты – организмы, не имеющие обособленное ядро (бактерии, сине-зеленые или цианобактерии, архебактерии)           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500" dirty="0"/>
              <a:t> </a:t>
            </a:r>
            <a:r>
              <a:rPr lang="ru-RU" sz="6500" dirty="0" smtClean="0"/>
              <a:t> </a:t>
            </a:r>
            <a:endParaRPr lang="ru-RU" sz="6500" dirty="0" smtClean="0">
              <a:solidFill>
                <a:srgbClr val="FF0000"/>
              </a:solidFill>
            </a:endParaRP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6500" dirty="0" smtClean="0"/>
              <a:t> </a:t>
            </a:r>
            <a:r>
              <a:rPr lang="ru-RU" sz="6500" dirty="0" smtClean="0">
                <a:solidFill>
                  <a:srgbClr val="FF0000"/>
                </a:solidFill>
              </a:rPr>
              <a:t>Э</a:t>
            </a:r>
            <a:r>
              <a:rPr lang="ru-RU" sz="6500" dirty="0" smtClean="0"/>
              <a:t>укариоты – организмы, имеющие обособленное ядро (грибы, растения, животные)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500" dirty="0">
                <a:solidFill>
                  <a:srgbClr val="FF0000"/>
                </a:solidFill>
              </a:rPr>
              <a:t> </a:t>
            </a:r>
            <a:r>
              <a:rPr lang="ru-RU" sz="6500" dirty="0" smtClean="0">
                <a:solidFill>
                  <a:srgbClr val="FF0000"/>
                </a:solidFill>
              </a:rPr>
              <a:t> 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cs typeface="Tunga" pitchFamily="34" charset="0"/>
              </a:rPr>
              <a:t>Тематический тест</a:t>
            </a:r>
            <a:endParaRPr lang="ru-RU" dirty="0" smtClean="0">
              <a:cs typeface="Tung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638" y="1298575"/>
            <a:ext cx="8761412" cy="6234113"/>
          </a:xfrm>
        </p:spPr>
        <p:txBody>
          <a:bodyPr>
            <a:normAutofit fontScale="92500" lnSpcReduction="10000"/>
          </a:bodyPr>
          <a:lstStyle/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200" dirty="0" smtClean="0"/>
              <a:t>К гомологичным органам относятся…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200" dirty="0" smtClean="0"/>
              <a:t>1. Крыло бабочки и крыло птицы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200" dirty="0" smtClean="0"/>
              <a:t>2. Жабры рака и рыбы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200" dirty="0" smtClean="0"/>
              <a:t>3. Роющие конечности крота и медведки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200" dirty="0" smtClean="0"/>
              <a:t>4. Конечность слона и мышки</a:t>
            </a:r>
            <a:endParaRPr lang="ru-RU" sz="36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/>
              <a:t>Подсказка: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/>
              <a:t>(</a:t>
            </a:r>
            <a:r>
              <a:rPr lang="ru-RU" sz="3600" dirty="0" smtClean="0">
                <a:solidFill>
                  <a:srgbClr val="FF0000"/>
                </a:solidFill>
              </a:rPr>
              <a:t>Г</a:t>
            </a:r>
            <a:r>
              <a:rPr lang="ru-RU" sz="3600" dirty="0" smtClean="0"/>
              <a:t>Д</a:t>
            </a:r>
            <a:r>
              <a:rPr lang="ru-RU" sz="3600" dirty="0" smtClean="0">
                <a:solidFill>
                  <a:srgbClr val="FF0000"/>
                </a:solidFill>
              </a:rPr>
              <a:t>Р</a:t>
            </a:r>
            <a:r>
              <a:rPr lang="ru-RU" sz="3600" dirty="0" smtClean="0"/>
              <a:t> –</a:t>
            </a:r>
            <a:r>
              <a:rPr lang="ru-RU" sz="3600" dirty="0" smtClean="0">
                <a:solidFill>
                  <a:srgbClr val="FF0000"/>
                </a:solidFill>
              </a:rPr>
              <a:t>г</a:t>
            </a:r>
            <a:r>
              <a:rPr lang="ru-RU" sz="3600" dirty="0" smtClean="0"/>
              <a:t> у </a:t>
            </a:r>
            <a:r>
              <a:rPr lang="ru-RU" sz="3600" dirty="0" smtClean="0">
                <a:solidFill>
                  <a:srgbClr val="FF0000"/>
                </a:solidFill>
              </a:rPr>
              <a:t>р</a:t>
            </a:r>
            <a:r>
              <a:rPr lang="ru-RU" sz="3600" dirty="0" smtClean="0"/>
              <a:t>одственных)        ответ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507832" y="616530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4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cs typeface="Tunga" pitchFamily="34" charset="0"/>
              </a:rPr>
              <a:t>Тематический тест</a:t>
            </a:r>
            <a:endParaRPr lang="ru-RU" dirty="0" smtClean="0">
              <a:cs typeface="Tung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638" y="1298575"/>
            <a:ext cx="8761412" cy="6234113"/>
          </a:xfrm>
        </p:spPr>
        <p:txBody>
          <a:bodyPr>
            <a:normAutofit/>
          </a:bodyPr>
          <a:lstStyle/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200" dirty="0" smtClean="0"/>
              <a:t>Конечности каких животных являются аналогичными органами?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900" dirty="0" smtClean="0"/>
              <a:t>1. Крота и собаки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900" dirty="0" smtClean="0"/>
              <a:t>2. Крота и медведя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900" dirty="0" smtClean="0"/>
              <a:t>3. Крота и медведки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900" dirty="0" smtClean="0"/>
              <a:t>4. Крота и слепыша</a:t>
            </a:r>
            <a:endParaRPr lang="ru-RU" sz="35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/>
              <a:t>Подсказка: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/>
              <a:t>(К</a:t>
            </a:r>
            <a:r>
              <a:rPr lang="ru-RU" sz="3600" dirty="0" smtClean="0">
                <a:solidFill>
                  <a:srgbClr val="FF0000"/>
                </a:solidFill>
              </a:rPr>
              <a:t>АН</a:t>
            </a:r>
            <a:r>
              <a:rPr lang="ru-RU" sz="3600" dirty="0" smtClean="0"/>
              <a:t> – </a:t>
            </a:r>
            <a:r>
              <a:rPr lang="ru-RU" sz="3600" dirty="0" smtClean="0">
                <a:solidFill>
                  <a:srgbClr val="FF0000"/>
                </a:solidFill>
              </a:rPr>
              <a:t>а </a:t>
            </a:r>
            <a:r>
              <a:rPr lang="ru-RU" sz="3600" dirty="0" smtClean="0">
                <a:solidFill>
                  <a:schemeClr val="tx1"/>
                </a:solidFill>
              </a:rPr>
              <a:t>у</a:t>
            </a:r>
            <a:r>
              <a:rPr lang="ru-RU" sz="3600" dirty="0" smtClean="0"/>
              <a:t> </a:t>
            </a:r>
            <a:r>
              <a:rPr lang="ru-RU" sz="3600" dirty="0" smtClean="0">
                <a:solidFill>
                  <a:srgbClr val="FF0000"/>
                </a:solidFill>
              </a:rPr>
              <a:t>н</a:t>
            </a:r>
            <a:r>
              <a:rPr lang="ru-RU" sz="3600" dirty="0" smtClean="0"/>
              <a:t>е родственных   )     ответ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7884368" y="6051768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3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r>
              <a:rPr lang="ru-RU" sz="6000" b="1" dirty="0" smtClean="0">
                <a:solidFill>
                  <a:srgbClr val="7030A0"/>
                </a:solidFill>
                <a:cs typeface="Tunga" pitchFamily="34" charset="0"/>
              </a:rPr>
              <a:t>Направления эволюции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638" y="1298575"/>
            <a:ext cx="8594725" cy="5559425"/>
          </a:xfrm>
        </p:spPr>
        <p:txBody>
          <a:bodyPr/>
          <a:lstStyle/>
          <a:p>
            <a:pPr indent="-173736" fontAlgn="auto">
              <a:spcAft>
                <a:spcPts val="0"/>
              </a:spcAft>
              <a:buNone/>
              <a:defRPr/>
            </a:pPr>
            <a:r>
              <a:rPr lang="ru-RU" sz="4400" dirty="0" smtClean="0"/>
              <a:t>Ароморфоз 		      Арогенез 	</a:t>
            </a:r>
          </a:p>
          <a:p>
            <a:pPr indent="-173736" fontAlgn="auto">
              <a:spcAft>
                <a:spcPts val="0"/>
              </a:spcAft>
              <a:buNone/>
              <a:defRPr/>
            </a:pPr>
            <a:r>
              <a:rPr lang="ru-RU" sz="4400" dirty="0" smtClean="0"/>
              <a:t>Идиоадаптация 		</a:t>
            </a:r>
            <a:r>
              <a:rPr lang="ru-RU" sz="4400" dirty="0" err="1" smtClean="0"/>
              <a:t>Аллогенез</a:t>
            </a:r>
            <a:endParaRPr lang="ru-RU" sz="4400" dirty="0" smtClean="0"/>
          </a:p>
          <a:p>
            <a:pPr indent="-173736" fontAlgn="auto">
              <a:spcAft>
                <a:spcPts val="0"/>
              </a:spcAft>
              <a:buNone/>
              <a:defRPr/>
            </a:pPr>
            <a:r>
              <a:rPr lang="ru-RU" sz="4400" dirty="0" err="1" smtClean="0"/>
              <a:t>Дигенерация</a:t>
            </a:r>
            <a:r>
              <a:rPr lang="ru-RU" sz="4400" dirty="0" smtClean="0"/>
              <a:t> </a:t>
            </a:r>
            <a:r>
              <a:rPr lang="ru-RU" sz="4400" dirty="0" smtClean="0"/>
              <a:t>			</a:t>
            </a:r>
            <a:r>
              <a:rPr lang="ru-RU" sz="4400" dirty="0" err="1" smtClean="0"/>
              <a:t>Катагенез</a:t>
            </a:r>
            <a:endParaRPr lang="ru-RU" sz="4400" dirty="0" smtClean="0"/>
          </a:p>
          <a:p>
            <a:pPr indent="-173736" fontAlgn="auto">
              <a:spcAft>
                <a:spcPts val="0"/>
              </a:spcAft>
              <a:buNone/>
              <a:defRPr/>
            </a:pPr>
            <a:endParaRPr lang="ru-RU" sz="4400" dirty="0" smtClean="0"/>
          </a:p>
        </p:txBody>
      </p:sp>
      <p:pic>
        <p:nvPicPr>
          <p:cNvPr id="30725" name="Picture 5" descr="Презентация закономерности эволюции"/>
          <p:cNvPicPr>
            <a:picLocks noChangeAspect="1" noChangeArrowheads="1"/>
          </p:cNvPicPr>
          <p:nvPr/>
        </p:nvPicPr>
        <p:blipFill>
          <a:blip r:embed="rId2" cstate="print"/>
          <a:srcRect r="4478" b="15887"/>
          <a:stretch>
            <a:fillRect/>
          </a:stretch>
        </p:blipFill>
        <p:spPr bwMode="auto">
          <a:xfrm>
            <a:off x="1835696" y="3495221"/>
            <a:ext cx="5112568" cy="32225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  <a:cs typeface="Tunga" pitchFamily="34" charset="0"/>
              </a:rPr>
              <a:t>Направления эволюции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298575"/>
            <a:ext cx="8869363" cy="4937125"/>
          </a:xfrm>
        </p:spPr>
        <p:txBody>
          <a:bodyPr>
            <a:normAutofit/>
          </a:bodyPr>
          <a:lstStyle/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dirty="0" smtClean="0">
                <a:solidFill>
                  <a:srgbClr val="FF0000"/>
                </a:solidFill>
              </a:rPr>
              <a:t>Ароморфоз</a:t>
            </a:r>
            <a:r>
              <a:rPr lang="ru-RU" sz="4000" dirty="0" smtClean="0"/>
              <a:t> – усложнение организации, поднятие на высокий уровень.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dirty="0" err="1" smtClean="0">
                <a:solidFill>
                  <a:srgbClr val="FF0000"/>
                </a:solidFill>
              </a:rPr>
              <a:t>Дигенерация</a:t>
            </a:r>
            <a:r>
              <a:rPr lang="ru-RU" sz="4000" dirty="0" smtClean="0">
                <a:solidFill>
                  <a:srgbClr val="FF0000"/>
                </a:solidFill>
              </a:rPr>
              <a:t> </a:t>
            </a:r>
            <a:r>
              <a:rPr lang="ru-RU" sz="4000" dirty="0" smtClean="0">
                <a:solidFill>
                  <a:srgbClr val="FF0000"/>
                </a:solidFill>
              </a:rPr>
              <a:t>– </a:t>
            </a:r>
            <a:r>
              <a:rPr lang="ru-RU" sz="4000" dirty="0" smtClean="0">
                <a:solidFill>
                  <a:schemeClr val="tx1"/>
                </a:solidFill>
              </a:rPr>
              <a:t>упрощение организации, исчезновение органов.</a:t>
            </a:r>
            <a:endParaRPr lang="ru-RU" sz="4000" dirty="0" smtClean="0">
              <a:solidFill>
                <a:srgbClr val="FF0000"/>
              </a:solidFill>
            </a:endParaRP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dirty="0" smtClean="0">
                <a:solidFill>
                  <a:srgbClr val="FF0000"/>
                </a:solidFill>
              </a:rPr>
              <a:t>Идиоадаптация</a:t>
            </a:r>
            <a:r>
              <a:rPr lang="ru-RU" sz="4000" dirty="0" smtClean="0"/>
              <a:t> – приспособление к специальным условиям среды.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  <a:cs typeface="Tunga" pitchFamily="34" charset="0"/>
              </a:rPr>
              <a:t>Направления эволюции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298575"/>
            <a:ext cx="8869363" cy="4937125"/>
          </a:xfrm>
        </p:spPr>
        <p:txBody>
          <a:bodyPr/>
          <a:lstStyle/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800" dirty="0" smtClean="0">
                <a:solidFill>
                  <a:srgbClr val="FF0000"/>
                </a:solidFill>
              </a:rPr>
              <a:t>Аро</a:t>
            </a:r>
            <a:r>
              <a:rPr lang="ru-RU" sz="4800" dirty="0" smtClean="0"/>
              <a:t>морфоз – </a:t>
            </a:r>
            <a:r>
              <a:rPr lang="ru-RU" sz="4800" dirty="0" smtClean="0">
                <a:solidFill>
                  <a:srgbClr val="FF0000"/>
                </a:solidFill>
              </a:rPr>
              <a:t>Аро</a:t>
            </a:r>
            <a:r>
              <a:rPr lang="ru-RU" sz="4800" dirty="0" smtClean="0"/>
              <a:t>генез 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dirty="0" smtClean="0"/>
              <a:t>(повышение уровня)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800" dirty="0" err="1" smtClean="0">
                <a:solidFill>
                  <a:srgbClr val="FF0000"/>
                </a:solidFill>
              </a:rPr>
              <a:t>Дигенерация</a:t>
            </a:r>
            <a:r>
              <a:rPr lang="ru-RU" sz="4800" dirty="0" smtClean="0"/>
              <a:t> </a:t>
            </a:r>
            <a:r>
              <a:rPr lang="ru-RU" sz="4800" dirty="0" smtClean="0"/>
              <a:t>– </a:t>
            </a:r>
            <a:r>
              <a:rPr lang="ru-RU" sz="4800" dirty="0" err="1" smtClean="0">
                <a:solidFill>
                  <a:srgbClr val="FF0000"/>
                </a:solidFill>
              </a:rPr>
              <a:t>ката</a:t>
            </a:r>
            <a:r>
              <a:rPr lang="ru-RU" sz="4800" dirty="0" err="1" smtClean="0"/>
              <a:t>генез</a:t>
            </a:r>
            <a:endParaRPr lang="ru-RU" sz="4800" dirty="0" smtClean="0"/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dirty="0" smtClean="0"/>
              <a:t>(Понижение уровня) </a:t>
            </a:r>
            <a:r>
              <a:rPr lang="ru-RU" sz="4800" dirty="0" smtClean="0">
                <a:solidFill>
                  <a:srgbClr val="FF0000"/>
                </a:solidFill>
              </a:rPr>
              <a:t>ката</a:t>
            </a:r>
            <a:r>
              <a:rPr lang="ru-RU" sz="4800" dirty="0" smtClean="0"/>
              <a:t>ние вниз 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800" dirty="0" smtClean="0">
                <a:solidFill>
                  <a:srgbClr val="FF0000"/>
                </a:solidFill>
              </a:rPr>
              <a:t>Идиоадаптация</a:t>
            </a:r>
            <a:r>
              <a:rPr lang="ru-RU" sz="4800" dirty="0" smtClean="0"/>
              <a:t> – </a:t>
            </a:r>
            <a:r>
              <a:rPr lang="ru-RU" sz="4800" dirty="0" err="1" smtClean="0"/>
              <a:t>Аллогенез</a:t>
            </a:r>
            <a:r>
              <a:rPr lang="ru-RU" sz="4800" dirty="0" smtClean="0"/>
              <a:t> 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dirty="0" smtClean="0"/>
              <a:t>(частное приспособление )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pPr algn="ctr" eaLnBrk="1" hangingPunct="1"/>
            <a:r>
              <a:rPr lang="ru-RU" sz="5400" smtClean="0">
                <a:solidFill>
                  <a:srgbClr val="FF0000"/>
                </a:solidFill>
                <a:cs typeface="Tunga" pitchFamily="34" charset="0"/>
              </a:rPr>
              <a:t>Тематический тест</a:t>
            </a:r>
            <a:endParaRPr lang="ru-RU" smtClean="0">
              <a:cs typeface="Tung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638" y="1298575"/>
            <a:ext cx="8594725" cy="55594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ru-RU" sz="4400" dirty="0" smtClean="0"/>
              <a:t>Какое приспособление можно отнести к ароморфозу?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dirty="0" smtClean="0"/>
              <a:t>1. Отсутствие корней и листьев у повилики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dirty="0" smtClean="0"/>
              <a:t>2. Ласты у ластоногих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dirty="0" smtClean="0"/>
              <a:t>3. Четырехкамерное сердце 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dirty="0" smtClean="0"/>
              <a:t>4. Жало у пчел</a:t>
            </a:r>
          </a:p>
          <a:p>
            <a:pPr eaLnBrk="1" hangingPunct="1">
              <a:lnSpc>
                <a:spcPct val="90000"/>
              </a:lnSpc>
            </a:pPr>
            <a:r>
              <a:rPr lang="ru-RU" sz="3500" dirty="0" smtClean="0"/>
              <a:t>Подсказка( ароморфоз – усложнение)</a:t>
            </a:r>
          </a:p>
          <a:p>
            <a:pPr eaLnBrk="1" hangingPunct="1">
              <a:lnSpc>
                <a:spcPct val="90000"/>
              </a:lnSpc>
            </a:pPr>
            <a:r>
              <a:rPr lang="ru-RU" sz="3500" dirty="0" smtClean="0"/>
              <a:t>Ответ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908175" y="6021388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1882775" y="5927725"/>
            <a:ext cx="5762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pPr algn="ctr" eaLnBrk="1" hangingPunct="1"/>
            <a:r>
              <a:rPr lang="ru-RU" sz="5400" smtClean="0">
                <a:solidFill>
                  <a:srgbClr val="FF0000"/>
                </a:solidFill>
                <a:cs typeface="Tunga" pitchFamily="34" charset="0"/>
              </a:rPr>
              <a:t>Тематический тест</a:t>
            </a:r>
            <a:endParaRPr lang="ru-RU" smtClean="0">
              <a:cs typeface="Tung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638" y="1298575"/>
            <a:ext cx="8594725" cy="55594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ru-RU" sz="4400" dirty="0" smtClean="0"/>
              <a:t>Какое приспособление можно отнести к дегенерации?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dirty="0" smtClean="0"/>
              <a:t>1. Отсутствие корней и листьев у повилики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dirty="0" smtClean="0"/>
              <a:t>2. Ласты у ластоногих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dirty="0" smtClean="0"/>
              <a:t>3. Четырехкамерное сердце 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dirty="0" smtClean="0"/>
              <a:t>4. Жало у пчел</a:t>
            </a:r>
          </a:p>
          <a:p>
            <a:pPr eaLnBrk="1" hangingPunct="1">
              <a:lnSpc>
                <a:spcPct val="90000"/>
              </a:lnSpc>
            </a:pPr>
            <a:r>
              <a:rPr lang="ru-RU" sz="3500" dirty="0" smtClean="0"/>
              <a:t>Подсказка( дегенерация - упрощение)</a:t>
            </a:r>
          </a:p>
          <a:p>
            <a:pPr eaLnBrk="1" hangingPunct="1">
              <a:lnSpc>
                <a:spcPct val="90000"/>
              </a:lnSpc>
            </a:pPr>
            <a:r>
              <a:rPr lang="ru-RU" sz="3500" dirty="0" smtClean="0"/>
              <a:t>Ответ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2025650" y="5911850"/>
            <a:ext cx="5048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/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cs typeface="Tunga" pitchFamily="34" charset="0"/>
              </a:rPr>
              <a:t>Тематический тест</a:t>
            </a:r>
            <a:endParaRPr lang="ru-RU" dirty="0" smtClean="0">
              <a:cs typeface="Tung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638" y="1298575"/>
            <a:ext cx="8594725" cy="5559425"/>
          </a:xfrm>
        </p:spPr>
        <p:txBody>
          <a:bodyPr>
            <a:normAutofit fontScale="92500"/>
          </a:bodyPr>
          <a:lstStyle/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400" dirty="0" smtClean="0"/>
              <a:t>Какое приспособление можно отнести к идиоадаптации?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dirty="0" smtClean="0"/>
              <a:t>1. Отсутствие корней и листьев у повилики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dirty="0" smtClean="0"/>
              <a:t>2. Теплокровность 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dirty="0" smtClean="0"/>
              <a:t>3. Четырехкамерное сердце 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dirty="0" smtClean="0"/>
              <a:t>4. Крылья  у птиц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500" dirty="0" smtClean="0"/>
              <a:t>Подсказка 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500" dirty="0" smtClean="0"/>
              <a:t>(идиоадаптация – частное приспособление)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500" dirty="0" smtClean="0"/>
              <a:t>Ответ</a:t>
            </a:r>
            <a:endParaRPr lang="ru-RU" sz="3500" dirty="0"/>
          </a:p>
        </p:txBody>
      </p:sp>
      <p:sp>
        <p:nvSpPr>
          <p:cNvPr id="4" name="TextBox 3"/>
          <p:cNvSpPr txBox="1"/>
          <p:nvPr/>
        </p:nvSpPr>
        <p:spPr>
          <a:xfrm>
            <a:off x="1650152" y="6067008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4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>
          <a:xfrm>
            <a:off x="250825" y="332657"/>
            <a:ext cx="8591550" cy="792088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7030A0"/>
                </a:solidFill>
                <a:cs typeface="Tunga" pitchFamily="34" charset="0"/>
              </a:rPr>
              <a:t>Сосудистая система растений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71775" y="765175"/>
            <a:ext cx="6146800" cy="49371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7200" dirty="0" smtClean="0">
                <a:solidFill>
                  <a:srgbClr val="7030A0"/>
                </a:solidFill>
              </a:rPr>
              <a:t>  </a:t>
            </a:r>
            <a:r>
              <a:rPr lang="ru-RU" sz="6600" dirty="0" smtClean="0">
                <a:solidFill>
                  <a:srgbClr val="7030A0"/>
                </a:solidFill>
              </a:rPr>
              <a:t>Флоэма </a:t>
            </a:r>
          </a:p>
          <a:p>
            <a:pPr algn="ctr"/>
            <a:r>
              <a:rPr lang="ru-RU" sz="6600" dirty="0" smtClean="0">
                <a:solidFill>
                  <a:srgbClr val="7030A0"/>
                </a:solidFill>
              </a:rPr>
              <a:t>    Ксилема</a:t>
            </a:r>
          </a:p>
        </p:txBody>
      </p:sp>
      <p:pic>
        <p:nvPicPr>
          <p:cNvPr id="34821" name="Picture 5" descr="52. Растения, их строение. Вегетативные органы - Учебное пособие для средних педагогических учебных заведений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213100"/>
            <a:ext cx="5580063" cy="33750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  <a:cs typeface="Tunga" pitchFamily="34" charset="0"/>
              </a:rPr>
              <a:t>Сосудистая система растений </a:t>
            </a:r>
            <a:endParaRPr lang="ru-RU" sz="4800" dirty="0" smtClean="0">
              <a:cs typeface="Tung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950" y="1298575"/>
            <a:ext cx="9036050" cy="5443538"/>
          </a:xfrm>
        </p:spPr>
        <p:txBody>
          <a:bodyPr>
            <a:normAutofit fontScale="92500"/>
          </a:bodyPr>
          <a:lstStyle/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800" u="sng" dirty="0" smtClean="0">
                <a:solidFill>
                  <a:srgbClr val="FF0000"/>
                </a:solidFill>
              </a:rPr>
              <a:t>Ф</a:t>
            </a:r>
            <a:r>
              <a:rPr lang="ru-RU" sz="4800" u="sng" dirty="0" smtClean="0"/>
              <a:t>лоэма</a:t>
            </a:r>
            <a:r>
              <a:rPr lang="ru-RU" sz="4400" dirty="0" smtClean="0"/>
              <a:t> – ткань растений, осуществляющая транспорт продуктов </a:t>
            </a:r>
            <a:r>
              <a:rPr lang="ru-RU" sz="4400" dirty="0" smtClean="0">
                <a:solidFill>
                  <a:schemeClr val="tx1"/>
                </a:solidFill>
              </a:rPr>
              <a:t>ф</a:t>
            </a:r>
            <a:r>
              <a:rPr lang="ru-RU" sz="4400" dirty="0" smtClean="0"/>
              <a:t>отосинтеза от листьев.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400" dirty="0" smtClean="0"/>
              <a:t>(нисходящий поток)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800" u="sng" dirty="0" smtClean="0">
                <a:solidFill>
                  <a:srgbClr val="FF0000"/>
                </a:solidFill>
              </a:rPr>
              <a:t>Ксилема</a:t>
            </a:r>
            <a:r>
              <a:rPr lang="ru-RU" sz="4400" dirty="0" smtClean="0">
                <a:solidFill>
                  <a:srgbClr val="FF0000"/>
                </a:solidFill>
              </a:rPr>
              <a:t> </a:t>
            </a:r>
            <a:r>
              <a:rPr lang="ru-RU" sz="4400" dirty="0" smtClean="0"/>
              <a:t>–  ткань растений, осуществляющая транспорт воды от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400" dirty="0" smtClean="0">
                <a:solidFill>
                  <a:schemeClr val="tx1"/>
                </a:solidFill>
              </a:rPr>
              <a:t>корня</a:t>
            </a:r>
            <a:r>
              <a:rPr lang="ru-RU" sz="4400" dirty="0" smtClean="0"/>
              <a:t> (восходящий поток) 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323850" y="404813"/>
            <a:ext cx="8591550" cy="1544637"/>
          </a:xfrm>
        </p:spPr>
        <p:txBody>
          <a:bodyPr/>
          <a:lstStyle/>
          <a:p>
            <a:r>
              <a:rPr lang="ru-RU" sz="6000" b="1" dirty="0" smtClean="0">
                <a:solidFill>
                  <a:srgbClr val="7030A0"/>
                </a:solidFill>
                <a:cs typeface="Tunga" pitchFamily="34" charset="0"/>
              </a:rPr>
              <a:t>Прокариоты - эукариоты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388" y="1989138"/>
            <a:ext cx="8964612" cy="4246562"/>
          </a:xfrm>
        </p:spPr>
        <p:txBody>
          <a:bodyPr>
            <a:normAutofit fontScale="92500" lnSpcReduction="10000"/>
          </a:bodyPr>
          <a:lstStyle/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6000" dirty="0" smtClean="0"/>
              <a:t> </a:t>
            </a:r>
            <a:r>
              <a:rPr lang="ru-RU" sz="6000" dirty="0" smtClean="0">
                <a:solidFill>
                  <a:srgbClr val="FF0000"/>
                </a:solidFill>
              </a:rPr>
              <a:t>п</a:t>
            </a:r>
            <a:r>
              <a:rPr lang="ru-RU" sz="6000" dirty="0" smtClean="0"/>
              <a:t>рокариоты –            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dirty="0"/>
              <a:t> </a:t>
            </a:r>
            <a:r>
              <a:rPr lang="ru-RU" sz="6000" dirty="0" smtClean="0"/>
              <a:t> </a:t>
            </a:r>
            <a:r>
              <a:rPr lang="ru-RU" sz="6000" dirty="0" smtClean="0">
                <a:solidFill>
                  <a:srgbClr val="FF0000"/>
                </a:solidFill>
              </a:rPr>
              <a:t>б</a:t>
            </a:r>
            <a:r>
              <a:rPr lang="ru-RU" sz="6000" dirty="0" smtClean="0"/>
              <a:t>езъядерные </a:t>
            </a:r>
            <a:r>
              <a:rPr lang="ru-RU" sz="6000" dirty="0" smtClean="0">
                <a:solidFill>
                  <a:srgbClr val="FF0000"/>
                </a:solidFill>
              </a:rPr>
              <a:t>(согласные)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6000" dirty="0" smtClean="0"/>
              <a:t> </a:t>
            </a:r>
            <a:r>
              <a:rPr lang="ru-RU" sz="6000" dirty="0" smtClean="0">
                <a:solidFill>
                  <a:srgbClr val="FF0000"/>
                </a:solidFill>
              </a:rPr>
              <a:t>э</a:t>
            </a:r>
            <a:r>
              <a:rPr lang="ru-RU" sz="6000" dirty="0" smtClean="0"/>
              <a:t>укариоты –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dirty="0">
                <a:solidFill>
                  <a:srgbClr val="FF0000"/>
                </a:solidFill>
              </a:rPr>
              <a:t> </a:t>
            </a:r>
            <a:r>
              <a:rPr lang="ru-RU" sz="6000" dirty="0" smtClean="0">
                <a:solidFill>
                  <a:srgbClr val="FF0000"/>
                </a:solidFill>
              </a:rPr>
              <a:t> я</a:t>
            </a:r>
            <a:r>
              <a:rPr lang="ru-RU" sz="6000" dirty="0" smtClean="0"/>
              <a:t>дерные </a:t>
            </a:r>
            <a:r>
              <a:rPr lang="ru-RU" sz="6000" dirty="0" smtClean="0">
                <a:solidFill>
                  <a:srgbClr val="FF0000"/>
                </a:solidFill>
              </a:rPr>
              <a:t>(гласные),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dirty="0">
                <a:solidFill>
                  <a:srgbClr val="FF0000"/>
                </a:solidFill>
              </a:rPr>
              <a:t>  </a:t>
            </a:r>
            <a:r>
              <a:rPr lang="ru-RU" sz="6000" dirty="0" smtClean="0">
                <a:solidFill>
                  <a:srgbClr val="FF0000"/>
                </a:solidFill>
              </a:rPr>
              <a:t>  (</a:t>
            </a:r>
            <a:r>
              <a:rPr lang="ru-RU" sz="6000" dirty="0" err="1" smtClean="0">
                <a:solidFill>
                  <a:srgbClr val="FF0000"/>
                </a:solidFill>
              </a:rPr>
              <a:t>эюя</a:t>
            </a:r>
            <a:r>
              <a:rPr lang="ru-RU" sz="6000" dirty="0" smtClean="0">
                <a:solidFill>
                  <a:srgbClr val="FF0000"/>
                </a:solidFill>
              </a:rPr>
              <a:t>)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  <a:cs typeface="Tunga" pitchFamily="34" charset="0"/>
              </a:rPr>
              <a:t>Сосудистая система растений </a:t>
            </a:r>
            <a:endParaRPr lang="ru-RU" sz="4800" dirty="0" smtClean="0">
              <a:cs typeface="Tung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950" y="1298575"/>
            <a:ext cx="9036050" cy="5443538"/>
          </a:xfrm>
        </p:spPr>
        <p:txBody>
          <a:bodyPr>
            <a:normAutofit lnSpcReduction="10000"/>
          </a:bodyPr>
          <a:lstStyle/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800" u="sng" dirty="0" smtClean="0">
                <a:solidFill>
                  <a:srgbClr val="FF0000"/>
                </a:solidFill>
              </a:rPr>
              <a:t>Ф</a:t>
            </a:r>
            <a:r>
              <a:rPr lang="ru-RU" sz="4800" u="sng" dirty="0" smtClean="0"/>
              <a:t>лоэма</a:t>
            </a:r>
            <a:r>
              <a:rPr lang="ru-RU" sz="4400" dirty="0" smtClean="0"/>
              <a:t> –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400" dirty="0" smtClean="0">
                <a:solidFill>
                  <a:srgbClr val="FF0000"/>
                </a:solidFill>
              </a:rPr>
              <a:t>ф</a:t>
            </a:r>
            <a:r>
              <a:rPr lang="ru-RU" sz="4400" dirty="0" smtClean="0"/>
              <a:t>отосинтез (от листьев)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400" dirty="0" smtClean="0"/>
              <a:t>вниз поступают вещества (нисходящий поток)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800" u="sng" dirty="0" smtClean="0">
                <a:solidFill>
                  <a:srgbClr val="FF0000"/>
                </a:solidFill>
              </a:rPr>
              <a:t>К</a:t>
            </a:r>
            <a:r>
              <a:rPr lang="ru-RU" sz="4800" u="sng" dirty="0" smtClean="0"/>
              <a:t>силема</a:t>
            </a:r>
            <a:r>
              <a:rPr lang="ru-RU" sz="4400" dirty="0" smtClean="0"/>
              <a:t> – от 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400" dirty="0" smtClean="0">
                <a:solidFill>
                  <a:srgbClr val="FF0000"/>
                </a:solidFill>
              </a:rPr>
              <a:t>к</a:t>
            </a:r>
            <a:r>
              <a:rPr lang="ru-RU" sz="4400" dirty="0" smtClean="0"/>
              <a:t>орня 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400" dirty="0" smtClean="0"/>
              <a:t>вверх поступают вещества (восходящий поток) 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  <a:cs typeface="Tunga" pitchFamily="34" charset="0"/>
              </a:rPr>
              <a:t>Сосудистая система растений </a:t>
            </a:r>
            <a:endParaRPr lang="ru-RU" sz="4800" dirty="0" smtClean="0">
              <a:cs typeface="Tung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950" y="1298575"/>
            <a:ext cx="9036050" cy="5443538"/>
          </a:xfrm>
        </p:spPr>
        <p:txBody>
          <a:bodyPr>
            <a:normAutofit/>
          </a:bodyPr>
          <a:lstStyle/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800" u="sng" dirty="0" smtClean="0">
                <a:solidFill>
                  <a:srgbClr val="FF0000"/>
                </a:solidFill>
              </a:rPr>
              <a:t>Ф</a:t>
            </a:r>
            <a:r>
              <a:rPr lang="ru-RU" sz="4800" u="sng" dirty="0" smtClean="0"/>
              <a:t>лоэма</a:t>
            </a:r>
            <a:r>
              <a:rPr lang="ru-RU" sz="4400" dirty="0" smtClean="0"/>
              <a:t> – 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400" dirty="0" smtClean="0">
                <a:solidFill>
                  <a:srgbClr val="FF0000"/>
                </a:solidFill>
              </a:rPr>
              <a:t>сит</a:t>
            </a:r>
            <a:r>
              <a:rPr lang="ru-RU" sz="4400" dirty="0" smtClean="0"/>
              <a:t>овидные трубки 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400" dirty="0" smtClean="0"/>
              <a:t>с перегородками, (луб),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400" dirty="0" smtClean="0">
                <a:solidFill>
                  <a:srgbClr val="FF0000"/>
                </a:solidFill>
              </a:rPr>
              <a:t>ф</a:t>
            </a:r>
            <a:r>
              <a:rPr lang="ru-RU" sz="4400" dirty="0" smtClean="0"/>
              <a:t>отосинтез (от листьев </a:t>
            </a:r>
            <a:r>
              <a:rPr lang="ru-RU" sz="4400" dirty="0" smtClean="0">
                <a:solidFill>
                  <a:srgbClr val="FF0000"/>
                </a:solidFill>
              </a:rPr>
              <a:t>СЕТ</a:t>
            </a:r>
            <a:r>
              <a:rPr lang="ru-RU" sz="4400" dirty="0" smtClean="0"/>
              <a:t>ОЧКА)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800" u="sng" dirty="0" smtClean="0">
                <a:solidFill>
                  <a:srgbClr val="FF0000"/>
                </a:solidFill>
              </a:rPr>
              <a:t>К</a:t>
            </a:r>
            <a:r>
              <a:rPr lang="ru-RU" sz="4800" u="sng" dirty="0" smtClean="0"/>
              <a:t>силема</a:t>
            </a:r>
            <a:r>
              <a:rPr lang="ru-RU" sz="4400" dirty="0" smtClean="0"/>
              <a:t> – сосуды без перегородок, от </a:t>
            </a:r>
            <a:r>
              <a:rPr lang="ru-RU" sz="4400" dirty="0" smtClean="0">
                <a:solidFill>
                  <a:srgbClr val="FF0000"/>
                </a:solidFill>
              </a:rPr>
              <a:t>К</a:t>
            </a:r>
            <a:r>
              <a:rPr lang="ru-RU" sz="4400" dirty="0" smtClean="0"/>
              <a:t>орня, 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400" dirty="0" smtClean="0"/>
              <a:t>(древесина)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pPr algn="ctr"/>
            <a:r>
              <a:rPr lang="ru-RU" sz="5400" smtClean="0">
                <a:solidFill>
                  <a:srgbClr val="FF0000"/>
                </a:solidFill>
                <a:cs typeface="Tunga" pitchFamily="34" charset="0"/>
              </a:rPr>
              <a:t>Тематический тест</a:t>
            </a:r>
            <a:endParaRPr lang="ru-RU" smtClean="0">
              <a:cs typeface="Tung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638" y="1298575"/>
            <a:ext cx="8594725" cy="4937125"/>
          </a:xfrm>
        </p:spPr>
        <p:txBody>
          <a:bodyPr>
            <a:normAutofit fontScale="92500" lnSpcReduction="10000"/>
          </a:bodyPr>
          <a:lstStyle/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400" dirty="0" smtClean="0"/>
              <a:t>Сосуды древесины… 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dirty="0" smtClean="0"/>
              <a:t>1. Проводят воду и минеральные  соли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dirty="0" smtClean="0"/>
              <a:t>2. Участвуют в дыхании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dirty="0" smtClean="0"/>
              <a:t>3. Осуществляют фотосинтез 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dirty="0" smtClean="0"/>
              <a:t>4. Проводят органические вещества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600" dirty="0" smtClean="0"/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dirty="0" smtClean="0"/>
              <a:t>Подсказка( </a:t>
            </a:r>
            <a:r>
              <a:rPr lang="ru-RU" sz="3500" dirty="0" smtClean="0"/>
              <a:t>древесина – в ней сосуды, в сосудах нет перегородок, мощный поток от корня)   ответ</a:t>
            </a:r>
            <a:endParaRPr lang="ru-RU" sz="3500" dirty="0"/>
          </a:p>
        </p:txBody>
      </p:sp>
      <p:sp>
        <p:nvSpPr>
          <p:cNvPr id="4" name="TextBox 3"/>
          <p:cNvSpPr txBox="1"/>
          <p:nvPr/>
        </p:nvSpPr>
        <p:spPr>
          <a:xfrm>
            <a:off x="3049920" y="547684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pPr algn="ctr"/>
            <a:r>
              <a:rPr lang="ru-RU" sz="5400" smtClean="0">
                <a:solidFill>
                  <a:srgbClr val="FF0000"/>
                </a:solidFill>
                <a:cs typeface="Tunga" pitchFamily="34" charset="0"/>
              </a:rPr>
              <a:t>Тематический тест</a:t>
            </a:r>
            <a:endParaRPr lang="ru-RU" smtClean="0">
              <a:cs typeface="Tung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638" y="1298575"/>
            <a:ext cx="8594725" cy="4937125"/>
          </a:xfrm>
        </p:spPr>
        <p:txBody>
          <a:bodyPr>
            <a:normAutofit fontScale="92500" lnSpcReduction="10000"/>
          </a:bodyPr>
          <a:lstStyle/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dirty="0" smtClean="0"/>
              <a:t>Транспорт органических веществ в растении происходит по…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dirty="0" smtClean="0"/>
              <a:t>1. Ксилеме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dirty="0" smtClean="0"/>
              <a:t>2. Сердцевине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dirty="0" smtClean="0"/>
              <a:t>3. Флоэме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dirty="0" smtClean="0"/>
              <a:t>4. Камбию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600" dirty="0" smtClean="0"/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dirty="0" smtClean="0"/>
              <a:t>Подсказка( </a:t>
            </a:r>
            <a:r>
              <a:rPr lang="ru-RU" sz="3600" dirty="0" smtClean="0">
                <a:solidFill>
                  <a:srgbClr val="FF0000"/>
                </a:solidFill>
              </a:rPr>
              <a:t>ф</a:t>
            </a:r>
            <a:r>
              <a:rPr lang="ru-RU" sz="3600" dirty="0" smtClean="0"/>
              <a:t>отосинтез – </a:t>
            </a:r>
            <a:r>
              <a:rPr lang="ru-RU" sz="3600" dirty="0" err="1" smtClean="0">
                <a:solidFill>
                  <a:srgbClr val="FF0000"/>
                </a:solidFill>
              </a:rPr>
              <a:t>ф</a:t>
            </a:r>
            <a:r>
              <a:rPr lang="ru-RU" sz="3600" dirty="0" smtClean="0"/>
              <a:t>)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dirty="0" smtClean="0"/>
              <a:t>Ответ</a:t>
            </a:r>
            <a:endParaRPr lang="ru-RU" sz="3500" dirty="0"/>
          </a:p>
        </p:txBody>
      </p:sp>
      <p:sp>
        <p:nvSpPr>
          <p:cNvPr id="4" name="TextBox 3"/>
          <p:cNvSpPr txBox="1"/>
          <p:nvPr/>
        </p:nvSpPr>
        <p:spPr>
          <a:xfrm>
            <a:off x="1676440" y="5460464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3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  <a:cs typeface="Tunga" pitchFamily="34" charset="0"/>
              </a:rPr>
              <a:t>Деление  клетки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638" y="1298575"/>
            <a:ext cx="8594725" cy="4937125"/>
          </a:xfrm>
        </p:spPr>
        <p:txBody>
          <a:bodyPr/>
          <a:lstStyle/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800" dirty="0" smtClean="0">
                <a:solidFill>
                  <a:srgbClr val="FF0000"/>
                </a:solidFill>
              </a:rPr>
              <a:t>И</a:t>
            </a:r>
            <a:r>
              <a:rPr lang="ru-RU" sz="4800" dirty="0" smtClean="0"/>
              <a:t>нтерфаза 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800" dirty="0" smtClean="0">
                <a:solidFill>
                  <a:srgbClr val="FF0000"/>
                </a:solidFill>
              </a:rPr>
              <a:t>Про</a:t>
            </a:r>
            <a:r>
              <a:rPr lang="ru-RU" sz="4800" dirty="0" smtClean="0"/>
              <a:t>фаза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800" dirty="0" smtClean="0">
                <a:solidFill>
                  <a:srgbClr val="FF0000"/>
                </a:solidFill>
              </a:rPr>
              <a:t>М</a:t>
            </a:r>
            <a:r>
              <a:rPr lang="ru-RU" sz="4800" dirty="0" smtClean="0"/>
              <a:t>етафаза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800" dirty="0" smtClean="0">
                <a:solidFill>
                  <a:srgbClr val="FF0000"/>
                </a:solidFill>
              </a:rPr>
              <a:t>А</a:t>
            </a:r>
            <a:r>
              <a:rPr lang="ru-RU" sz="4800" dirty="0" smtClean="0"/>
              <a:t>нафаза 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800" dirty="0" smtClean="0">
                <a:solidFill>
                  <a:srgbClr val="FF0000"/>
                </a:solidFill>
              </a:rPr>
              <a:t>Т</a:t>
            </a:r>
            <a:r>
              <a:rPr lang="ru-RU" sz="4800" dirty="0" smtClean="0"/>
              <a:t>елофаза</a:t>
            </a:r>
          </a:p>
          <a:p>
            <a:pPr indent="-173736"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400" dirty="0" smtClean="0">
                <a:solidFill>
                  <a:srgbClr val="FF0000"/>
                </a:solidFill>
              </a:rPr>
              <a:t>И Про М А Т 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39941" name="Picture 5" descr="ГЕНЕТИКА=Бартон Гуттман, Энтони Гриффитс, Дэвид Сузуки, Тара Куллис==Янко Слава (Библиотека Fort/Da) http://yanko.lib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2276475"/>
            <a:ext cx="5435600" cy="23050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  <a:cs typeface="Tunga" pitchFamily="34" charset="0"/>
              </a:rPr>
              <a:t>Деление  клетки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638" y="1298575"/>
            <a:ext cx="8594725" cy="5298777"/>
          </a:xfrm>
        </p:spPr>
        <p:txBody>
          <a:bodyPr>
            <a:normAutofit fontScale="92500" lnSpcReduction="10000"/>
          </a:bodyPr>
          <a:lstStyle/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800" dirty="0" smtClean="0">
                <a:solidFill>
                  <a:srgbClr val="FF0000"/>
                </a:solidFill>
              </a:rPr>
              <a:t>И</a:t>
            </a:r>
            <a:r>
              <a:rPr lang="ru-RU" sz="4800" dirty="0" smtClean="0"/>
              <a:t>нтерфаза – </a:t>
            </a:r>
            <a:r>
              <a:rPr lang="ru-RU" sz="3600" dirty="0" smtClean="0"/>
              <a:t>подготовка,  удвоение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800" dirty="0" smtClean="0">
                <a:solidFill>
                  <a:srgbClr val="FF0000"/>
                </a:solidFill>
              </a:rPr>
              <a:t>Про</a:t>
            </a:r>
            <a:r>
              <a:rPr lang="ru-RU" sz="4800" dirty="0" smtClean="0"/>
              <a:t>фаза – </a:t>
            </a:r>
            <a:r>
              <a:rPr lang="ru-RU" sz="3600" dirty="0" smtClean="0"/>
              <a:t>спирализация хромосом, образование веретена деления</a:t>
            </a:r>
            <a:endParaRPr lang="ru-RU" sz="4800" dirty="0" smtClean="0"/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800" dirty="0" smtClean="0">
                <a:solidFill>
                  <a:srgbClr val="FF0000"/>
                </a:solidFill>
              </a:rPr>
              <a:t>М</a:t>
            </a:r>
            <a:r>
              <a:rPr lang="ru-RU" sz="4800" dirty="0" smtClean="0"/>
              <a:t>етафаза – </a:t>
            </a:r>
            <a:r>
              <a:rPr lang="ru-RU" sz="3600" dirty="0" smtClean="0"/>
              <a:t>выстраивание</a:t>
            </a:r>
            <a:r>
              <a:rPr lang="ru-RU" sz="4800" dirty="0" smtClean="0"/>
              <a:t> </a:t>
            </a:r>
            <a:r>
              <a:rPr lang="ru-RU" sz="3600" dirty="0" smtClean="0"/>
              <a:t>по экватору</a:t>
            </a:r>
            <a:endParaRPr lang="ru-RU" sz="4800" dirty="0" smtClean="0"/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800" dirty="0" smtClean="0">
                <a:solidFill>
                  <a:srgbClr val="FF0000"/>
                </a:solidFill>
              </a:rPr>
              <a:t>А</a:t>
            </a:r>
            <a:r>
              <a:rPr lang="ru-RU" sz="4800" dirty="0" smtClean="0"/>
              <a:t>нафаза – </a:t>
            </a:r>
            <a:r>
              <a:rPr lang="ru-RU" sz="3600" dirty="0" smtClean="0"/>
              <a:t>расхождение к полюсам</a:t>
            </a:r>
            <a:endParaRPr lang="ru-RU" sz="4800" dirty="0" smtClean="0"/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800" dirty="0" smtClean="0">
                <a:solidFill>
                  <a:srgbClr val="FF0000"/>
                </a:solidFill>
              </a:rPr>
              <a:t>Т</a:t>
            </a:r>
            <a:r>
              <a:rPr lang="ru-RU" sz="4800" dirty="0" smtClean="0"/>
              <a:t>елофаза – </a:t>
            </a:r>
            <a:r>
              <a:rPr lang="ru-RU" sz="3600" dirty="0" smtClean="0"/>
              <a:t>деление на две клетки всех частей </a:t>
            </a:r>
          </a:p>
          <a:p>
            <a:pPr indent="-173736"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400" dirty="0" smtClean="0">
                <a:solidFill>
                  <a:srgbClr val="FF0000"/>
                </a:solidFill>
              </a:rPr>
              <a:t>И Про М А Т 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pPr algn="ctr"/>
            <a:r>
              <a:rPr lang="ru-RU" sz="5400" smtClean="0">
                <a:solidFill>
                  <a:srgbClr val="FF0000"/>
                </a:solidFill>
                <a:cs typeface="Tunga" pitchFamily="34" charset="0"/>
              </a:rPr>
              <a:t>Тематический тест</a:t>
            </a:r>
            <a:endParaRPr lang="ru-RU" smtClean="0">
              <a:cs typeface="Tung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340768"/>
            <a:ext cx="8594725" cy="5517232"/>
          </a:xfrm>
        </p:spPr>
        <p:txBody>
          <a:bodyPr>
            <a:normAutofit/>
          </a:bodyPr>
          <a:lstStyle/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dirty="0" smtClean="0"/>
              <a:t>Расхождение дочерних хроматид происходит в … митоза.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dirty="0" smtClean="0"/>
              <a:t>1. Анафазе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dirty="0" smtClean="0"/>
              <a:t>2. Метафазе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dirty="0" smtClean="0"/>
              <a:t>3. Профазе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dirty="0" smtClean="0"/>
              <a:t>4. Телофазе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5733256"/>
            <a:ext cx="75688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73736" algn="ctr" fontAlgn="auto">
              <a:spcAft>
                <a:spcPts val="0"/>
              </a:spcAft>
              <a:defRPr/>
            </a:pPr>
            <a:r>
              <a:rPr lang="ru-RU" sz="3200" dirty="0" smtClean="0">
                <a:latin typeface="+mn-lt"/>
              </a:rPr>
              <a:t>Подсказка (</a:t>
            </a:r>
            <a:r>
              <a:rPr lang="ru-RU" sz="3200" dirty="0" smtClean="0">
                <a:solidFill>
                  <a:srgbClr val="FF0000"/>
                </a:solidFill>
                <a:latin typeface="+mn-lt"/>
              </a:rPr>
              <a:t>И Про М А Т</a:t>
            </a:r>
            <a:r>
              <a:rPr lang="ru-RU" sz="3200" dirty="0" smtClean="0">
                <a:latin typeface="+mn-lt"/>
              </a:rPr>
              <a:t>)   ответ</a:t>
            </a:r>
            <a:endParaRPr lang="ru-RU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2632" y="574011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1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pPr algn="ctr"/>
            <a:r>
              <a:rPr lang="ru-RU" sz="5400" smtClean="0">
                <a:solidFill>
                  <a:srgbClr val="FF0000"/>
                </a:solidFill>
                <a:cs typeface="Tunga" pitchFamily="34" charset="0"/>
              </a:rPr>
              <a:t>Тематический тест</a:t>
            </a:r>
            <a:endParaRPr lang="ru-RU" smtClean="0">
              <a:cs typeface="Tung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638" y="1298575"/>
            <a:ext cx="8594725" cy="4937125"/>
          </a:xfrm>
        </p:spPr>
        <p:txBody>
          <a:bodyPr>
            <a:normAutofit/>
          </a:bodyPr>
          <a:lstStyle/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dirty="0" smtClean="0"/>
              <a:t>Удвоение молекулы ДНК происходит в…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dirty="0" smtClean="0"/>
              <a:t>1. Анафазе митоза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dirty="0" smtClean="0"/>
              <a:t>2. Интерфазе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dirty="0" smtClean="0"/>
              <a:t>3. Метафазе мейоза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dirty="0" smtClean="0"/>
              <a:t>4. Профазе митоза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5733256"/>
            <a:ext cx="75688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73736" algn="ctr" fontAlgn="auto">
              <a:spcAft>
                <a:spcPts val="0"/>
              </a:spcAft>
              <a:defRPr/>
            </a:pPr>
            <a:r>
              <a:rPr lang="ru-RU" sz="3200" dirty="0" smtClean="0">
                <a:latin typeface="+mn-lt"/>
              </a:rPr>
              <a:t>Подсказка  (</a:t>
            </a:r>
            <a:r>
              <a:rPr lang="ru-RU" sz="3200" dirty="0" smtClean="0">
                <a:solidFill>
                  <a:srgbClr val="FF0000"/>
                </a:solidFill>
                <a:latin typeface="+mn-lt"/>
              </a:rPr>
              <a:t>И Про М А Т</a:t>
            </a:r>
            <a:r>
              <a:rPr lang="ru-RU" sz="3200" dirty="0" smtClean="0">
                <a:latin typeface="+mn-lt"/>
              </a:rPr>
              <a:t>)   ответ</a:t>
            </a:r>
            <a:endParaRPr lang="ru-RU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31104" y="5771728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2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4800" b="1" dirty="0" smtClean="0">
                <a:solidFill>
                  <a:srgbClr val="7030A0"/>
                </a:solidFill>
                <a:cs typeface="Tunga" pitchFamily="34" charset="0"/>
              </a:rPr>
              <a:t>Стадии развития зародыша</a:t>
            </a:r>
          </a:p>
        </p:txBody>
      </p:sp>
      <p:pic>
        <p:nvPicPr>
          <p:cNvPr id="62469" name="Picture 5" descr="ЭМБРИОНАЛЬНЫЙ ПЕРИО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412875"/>
            <a:ext cx="6534150" cy="46196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  <a:cs typeface="Tunga" pitchFamily="34" charset="0"/>
              </a:rPr>
              <a:t>Стадии развития зародыша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638" y="1298575"/>
            <a:ext cx="8761412" cy="4937125"/>
          </a:xfrm>
        </p:spPr>
        <p:txBody>
          <a:bodyPr>
            <a:normAutofit fontScale="92500" lnSpcReduction="20000"/>
          </a:bodyPr>
          <a:lstStyle/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400" dirty="0" smtClean="0"/>
              <a:t>Зигота – яйцеклетка + сперматозоид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400" dirty="0" smtClean="0"/>
              <a:t>Дробление – до 32 клеток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4400" dirty="0" smtClean="0"/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400" dirty="0" smtClean="0">
                <a:solidFill>
                  <a:srgbClr val="FF0000"/>
                </a:solidFill>
              </a:rPr>
              <a:t>Б</a:t>
            </a:r>
            <a:r>
              <a:rPr lang="ru-RU" sz="4400" dirty="0" smtClean="0"/>
              <a:t>ластула – шар, мяч (пустой)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dirty="0" smtClean="0"/>
              <a:t>  </a:t>
            </a:r>
            <a:r>
              <a:rPr lang="ru-RU" sz="4400" dirty="0" smtClean="0">
                <a:solidFill>
                  <a:srgbClr val="FF0000"/>
                </a:solidFill>
              </a:rPr>
              <a:t>Г</a:t>
            </a:r>
            <a:r>
              <a:rPr lang="ru-RU" sz="4400" dirty="0" smtClean="0"/>
              <a:t>аструла – сдулся шар,(подкова)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4400" dirty="0" smtClean="0"/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400" dirty="0" smtClean="0"/>
              <a:t>Нейрула – закладка органов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cs typeface="Tunga" pitchFamily="34" charset="0"/>
              </a:rPr>
              <a:t>Тематический тест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5559552"/>
          </a:xfrm>
        </p:spPr>
        <p:txBody>
          <a:bodyPr>
            <a:normAutofit lnSpcReduction="10000"/>
          </a:bodyPr>
          <a:lstStyle/>
          <a:p>
            <a:pPr marL="171450" lvl="8" indent="-173038" algn="ctr" fontAlgn="base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4400" dirty="0" smtClean="0"/>
              <a:t>Какие организмы относят к эукариотам?</a:t>
            </a:r>
          </a:p>
          <a:p>
            <a:pPr marL="171450" lvl="8" indent="-173038" fontAlgn="base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</a:pPr>
            <a:endParaRPr lang="ru-RU" sz="3600" dirty="0" smtClean="0"/>
          </a:p>
          <a:p>
            <a:pPr>
              <a:buNone/>
            </a:pPr>
            <a:r>
              <a:rPr lang="ru-RU" dirty="0" smtClean="0"/>
              <a:t>   </a:t>
            </a:r>
            <a:r>
              <a:rPr lang="ru-RU" sz="3600" dirty="0" smtClean="0"/>
              <a:t>1. Без ядра</a:t>
            </a:r>
          </a:p>
          <a:p>
            <a:pPr>
              <a:buNone/>
            </a:pPr>
            <a:r>
              <a:rPr lang="ru-RU" sz="3600" dirty="0" smtClean="0"/>
              <a:t>  2. С ядром</a:t>
            </a:r>
          </a:p>
          <a:p>
            <a:pPr>
              <a:buNone/>
            </a:pPr>
            <a:r>
              <a:rPr lang="ru-RU" sz="3600" dirty="0" smtClean="0"/>
              <a:t>  3. Без клетки</a:t>
            </a:r>
          </a:p>
          <a:p>
            <a:pPr>
              <a:buNone/>
            </a:pPr>
            <a:r>
              <a:rPr lang="ru-RU" sz="3600" dirty="0" smtClean="0"/>
              <a:t>  4. Без оболочки</a:t>
            </a:r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Подсказка (</a:t>
            </a:r>
            <a:r>
              <a:rPr lang="ru-RU" sz="3600" dirty="0" smtClean="0">
                <a:solidFill>
                  <a:srgbClr val="FF0000"/>
                </a:solidFill>
              </a:rPr>
              <a:t>э</a:t>
            </a:r>
            <a:r>
              <a:rPr lang="ru-RU" sz="3600" dirty="0" smtClean="0"/>
              <a:t> – с </a:t>
            </a:r>
            <a:r>
              <a:rPr lang="ru-RU" sz="3600" dirty="0" smtClean="0">
                <a:solidFill>
                  <a:srgbClr val="FF0000"/>
                </a:solidFill>
              </a:rPr>
              <a:t>я</a:t>
            </a:r>
            <a:r>
              <a:rPr lang="ru-RU" sz="3600" dirty="0" smtClean="0"/>
              <a:t>)     ответ</a:t>
            </a:r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803749" y="6008409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2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>
                <a:solidFill>
                  <a:srgbClr val="7030A0"/>
                </a:solidFill>
                <a:cs typeface="Tunga" pitchFamily="34" charset="0"/>
              </a:rPr>
              <a:t>Стадии развития зародыша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800" dirty="0" smtClean="0"/>
              <a:t>Бластула                   Гаструла                          Нейрула</a:t>
            </a:r>
            <a:endParaRPr lang="ru-RU" sz="2800" dirty="0"/>
          </a:p>
        </p:txBody>
      </p:sp>
      <p:pic>
        <p:nvPicPr>
          <p:cNvPr id="4" name="Picture 5" descr="ЭМБРИОНАЛЬНЫЙ ПЕРИОД"/>
          <p:cNvPicPr>
            <a:picLocks noChangeAspect="1" noChangeArrowheads="1"/>
          </p:cNvPicPr>
          <p:nvPr/>
        </p:nvPicPr>
        <p:blipFill>
          <a:blip r:embed="rId2" cstate="print"/>
          <a:srcRect l="34159" r="34984" b="43887"/>
          <a:stretch>
            <a:fillRect/>
          </a:stretch>
        </p:blipFill>
        <p:spPr bwMode="auto">
          <a:xfrm>
            <a:off x="507552" y="1639096"/>
            <a:ext cx="2120232" cy="2725909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" name="Picture 5" descr="ЭМБРИОНАЛЬНЫЙ ПЕРИОД"/>
          <p:cNvPicPr>
            <a:picLocks noChangeAspect="1" noChangeArrowheads="1"/>
          </p:cNvPicPr>
          <p:nvPr/>
        </p:nvPicPr>
        <p:blipFill>
          <a:blip r:embed="rId2" cstate="print"/>
          <a:srcRect r="65841" b="51681"/>
          <a:stretch>
            <a:fillRect/>
          </a:stretch>
        </p:blipFill>
        <p:spPr bwMode="auto">
          <a:xfrm>
            <a:off x="3275856" y="1700808"/>
            <a:ext cx="2519985" cy="2520181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" name="Picture 5" descr="ЭМБРИОНАЛЬНЫЙ ПЕРИОД"/>
          <p:cNvPicPr>
            <a:picLocks noChangeAspect="1" noChangeArrowheads="1"/>
          </p:cNvPicPr>
          <p:nvPr/>
        </p:nvPicPr>
        <p:blipFill>
          <a:blip r:embed="rId2" cstate="print"/>
          <a:srcRect l="68321" t="54554"/>
          <a:stretch>
            <a:fillRect/>
          </a:stretch>
        </p:blipFill>
        <p:spPr bwMode="auto">
          <a:xfrm>
            <a:off x="6387304" y="1700808"/>
            <a:ext cx="2484846" cy="252028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pPr algn="ctr"/>
            <a:r>
              <a:rPr lang="ru-RU" sz="5400" smtClean="0">
                <a:solidFill>
                  <a:srgbClr val="FF0000"/>
                </a:solidFill>
                <a:cs typeface="Tunga" pitchFamily="34" charset="0"/>
              </a:rPr>
              <a:t>Тематический тест</a:t>
            </a:r>
            <a:endParaRPr lang="ru-RU" smtClean="0">
              <a:cs typeface="Tung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638" y="1298575"/>
            <a:ext cx="8594725" cy="5730875"/>
          </a:xfrm>
        </p:spPr>
        <p:txBody>
          <a:bodyPr>
            <a:normAutofit/>
          </a:bodyPr>
          <a:lstStyle/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dirty="0" smtClean="0"/>
              <a:t>На какой стадии онтогенеза происходит образование однослойного зародыша</a:t>
            </a:r>
            <a:r>
              <a:rPr lang="ru-RU" sz="4400" dirty="0" smtClean="0"/>
              <a:t>?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dirty="0" smtClean="0"/>
              <a:t>1. Гаструлы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dirty="0" smtClean="0"/>
              <a:t>2. Зиготы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dirty="0" smtClean="0"/>
              <a:t>3. Бластулы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dirty="0" smtClean="0"/>
              <a:t>4. Нейрулы 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dirty="0" smtClean="0"/>
              <a:t>Подсказка (шар – один слой клеток, </a:t>
            </a:r>
            <a:r>
              <a:rPr lang="ru-RU" sz="3200" dirty="0" err="1" smtClean="0"/>
              <a:t>з</a:t>
            </a:r>
            <a:r>
              <a:rPr lang="ru-RU" sz="3200" dirty="0" err="1" smtClean="0">
                <a:solidFill>
                  <a:srgbClr val="FF0000"/>
                </a:solidFill>
              </a:rPr>
              <a:t>бг</a:t>
            </a:r>
            <a:r>
              <a:rPr lang="ru-RU" sz="3200" dirty="0" err="1" smtClean="0">
                <a:solidFill>
                  <a:schemeClr val="tx1"/>
                </a:solidFill>
              </a:rPr>
              <a:t>н</a:t>
            </a:r>
            <a:r>
              <a:rPr lang="ru-RU" sz="3200" dirty="0" smtClean="0">
                <a:solidFill>
                  <a:schemeClr val="tx1"/>
                </a:solidFill>
              </a:rPr>
              <a:t>)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dirty="0" smtClean="0">
                <a:solidFill>
                  <a:schemeClr val="tx1"/>
                </a:solidFill>
              </a:rPr>
              <a:t>Ответ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4" name="Picture 5" descr="ЭМБРИОНАЛЬНЫЙ ПЕРИОД"/>
          <p:cNvPicPr>
            <a:picLocks noChangeAspect="1" noChangeArrowheads="1"/>
          </p:cNvPicPr>
          <p:nvPr/>
        </p:nvPicPr>
        <p:blipFill>
          <a:blip r:embed="rId2" cstate="print"/>
          <a:srcRect l="34159" r="34984" b="43887"/>
          <a:stretch>
            <a:fillRect/>
          </a:stretch>
        </p:blipFill>
        <p:spPr bwMode="auto">
          <a:xfrm>
            <a:off x="6300192" y="3140968"/>
            <a:ext cx="2016224" cy="2592189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08232" y="6383992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3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Заголовок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pPr algn="ctr" eaLnBrk="1" hangingPunct="1"/>
            <a:r>
              <a:rPr lang="ru-RU" sz="5400" smtClean="0">
                <a:solidFill>
                  <a:srgbClr val="FF0000"/>
                </a:solidFill>
                <a:cs typeface="Tunga" pitchFamily="34" charset="0"/>
              </a:rPr>
              <a:t>Тематический тест</a:t>
            </a:r>
            <a:endParaRPr lang="ru-RU" smtClean="0">
              <a:cs typeface="Tung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638" y="1298575"/>
            <a:ext cx="8594725" cy="57308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4400" dirty="0" smtClean="0"/>
              <a:t>На какой стадии онтогенеза происходит образование </a:t>
            </a:r>
            <a:r>
              <a:rPr lang="ru-RU" sz="4400" dirty="0" err="1" smtClean="0"/>
              <a:t>двуслойного</a:t>
            </a:r>
            <a:r>
              <a:rPr lang="ru-RU" sz="4400" dirty="0" smtClean="0"/>
              <a:t> зародыша?</a:t>
            </a:r>
          </a:p>
          <a:p>
            <a:pPr eaLnBrk="1" hangingPunct="1"/>
            <a:r>
              <a:rPr lang="ru-RU" sz="3600" dirty="0" smtClean="0"/>
              <a:t>1. Гаструлы</a:t>
            </a:r>
          </a:p>
          <a:p>
            <a:pPr eaLnBrk="1" hangingPunct="1"/>
            <a:r>
              <a:rPr lang="ru-RU" sz="3600" dirty="0" smtClean="0"/>
              <a:t>2. Зиготы</a:t>
            </a:r>
          </a:p>
          <a:p>
            <a:pPr eaLnBrk="1" hangingPunct="1"/>
            <a:r>
              <a:rPr lang="ru-RU" sz="3600" dirty="0" smtClean="0"/>
              <a:t>3. Бластулы</a:t>
            </a:r>
          </a:p>
          <a:p>
            <a:pPr eaLnBrk="1" hangingPunct="1"/>
            <a:r>
              <a:rPr lang="ru-RU" sz="3600" dirty="0" smtClean="0"/>
              <a:t>4. Нейрулы </a:t>
            </a:r>
          </a:p>
          <a:p>
            <a:pPr eaLnBrk="1" hangingPunct="1"/>
            <a:r>
              <a:rPr lang="ru-RU" sz="3200" dirty="0" smtClean="0"/>
              <a:t>Подсказка (шар </a:t>
            </a:r>
            <a:r>
              <a:rPr lang="ru-RU" sz="3200" dirty="0" err="1" smtClean="0"/>
              <a:t>сдулся</a:t>
            </a:r>
            <a:r>
              <a:rPr lang="ru-RU" sz="3200" dirty="0" smtClean="0"/>
              <a:t> в два слоя, </a:t>
            </a:r>
            <a:r>
              <a:rPr lang="ru-RU" sz="3200" dirty="0" err="1" smtClean="0"/>
              <a:t>з</a:t>
            </a:r>
            <a:r>
              <a:rPr lang="ru-RU" sz="3200" dirty="0" err="1" smtClean="0">
                <a:solidFill>
                  <a:srgbClr val="FF0000"/>
                </a:solidFill>
              </a:rPr>
              <a:t>бг</a:t>
            </a:r>
            <a:r>
              <a:rPr lang="ru-RU" sz="3200" dirty="0" err="1" smtClean="0">
                <a:solidFill>
                  <a:schemeClr val="tx1"/>
                </a:solidFill>
              </a:rPr>
              <a:t>н</a:t>
            </a:r>
            <a:r>
              <a:rPr lang="ru-RU" sz="3200" dirty="0" smtClean="0"/>
              <a:t>) ответ</a:t>
            </a:r>
          </a:p>
        </p:txBody>
      </p:sp>
      <p:pic>
        <p:nvPicPr>
          <p:cNvPr id="56323" name="Picture 5" descr="ЭМБРИОНАЛЬНЫЙ ПЕРИОД"/>
          <p:cNvPicPr>
            <a:picLocks noChangeAspect="1" noChangeArrowheads="1"/>
          </p:cNvPicPr>
          <p:nvPr/>
        </p:nvPicPr>
        <p:blipFill>
          <a:blip r:embed="rId2" cstate="print"/>
          <a:srcRect r="65842" b="51682"/>
          <a:stretch>
            <a:fillRect/>
          </a:stretch>
        </p:blipFill>
        <p:spPr bwMode="auto">
          <a:xfrm>
            <a:off x="6084888" y="3357563"/>
            <a:ext cx="2232025" cy="22320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1600200" y="6381750"/>
            <a:ext cx="5238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/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1"/>
          <p:cNvSpPr>
            <a:spLocks noGrp="1"/>
          </p:cNvSpPr>
          <p:nvPr>
            <p:ph type="title"/>
          </p:nvPr>
        </p:nvSpPr>
        <p:spPr>
          <a:xfrm>
            <a:off x="552450" y="549274"/>
            <a:ext cx="8591550" cy="3743821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7030A0"/>
                </a:solidFill>
                <a:cs typeface="Tunga" pitchFamily="34" charset="0"/>
              </a:rPr>
              <a:t>РУДИМЕНТЫ  и АТАВИЗМЫ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  <a:cs typeface="Tunga" pitchFamily="34" charset="0"/>
              </a:rPr>
              <a:t>РУДИМЕНТЫ и АТАВИЗМЫ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cs typeface="Tunga" pitchFamily="34" charset="0"/>
              </a:rPr>
              <a:t>РУДИМЕНТЫ</a:t>
            </a:r>
            <a:r>
              <a:rPr lang="ru-RU" sz="3600" b="1" dirty="0" smtClean="0">
                <a:solidFill>
                  <a:srgbClr val="7030A0"/>
                </a:solidFill>
                <a:cs typeface="Tunga" pitchFamily="34" charset="0"/>
              </a:rPr>
              <a:t> –  </a:t>
            </a:r>
            <a:r>
              <a:rPr lang="ru-RU" sz="3600" dirty="0" smtClean="0">
                <a:solidFill>
                  <a:schemeClr val="tx1"/>
                </a:solidFill>
                <a:cs typeface="Tunga" pitchFamily="34" charset="0"/>
              </a:rPr>
              <a:t>упрощенные, недоразвитые органы, утратившие значение.</a:t>
            </a:r>
            <a:endParaRPr lang="ru-RU" sz="2400" b="1" dirty="0" smtClean="0">
              <a:solidFill>
                <a:srgbClr val="7030A0"/>
              </a:solidFill>
              <a:cs typeface="Tunga" pitchFamily="34" charset="0"/>
            </a:endParaRPr>
          </a:p>
          <a:p>
            <a:endParaRPr lang="ru-RU" sz="2400" b="1" dirty="0" smtClean="0">
              <a:solidFill>
                <a:srgbClr val="7030A0"/>
              </a:solidFill>
              <a:cs typeface="Tunga" pitchFamily="34" charset="0"/>
            </a:endParaRPr>
          </a:p>
          <a:p>
            <a:r>
              <a:rPr lang="ru-RU" sz="4000" b="1" dirty="0" smtClean="0">
                <a:solidFill>
                  <a:srgbClr val="7030A0"/>
                </a:solidFill>
                <a:cs typeface="Tunga" pitchFamily="34" charset="0"/>
              </a:rPr>
              <a:t>АТАВИЗМЫ –</a:t>
            </a:r>
            <a:r>
              <a:rPr lang="ru-RU" sz="4000" b="1" dirty="0" smtClean="0">
                <a:solidFill>
                  <a:schemeClr val="tx1"/>
                </a:solidFill>
                <a:cs typeface="Tunga" pitchFamily="34" charset="0"/>
              </a:rPr>
              <a:t> </a:t>
            </a:r>
            <a:r>
              <a:rPr lang="ru-RU" sz="4000" dirty="0" smtClean="0">
                <a:solidFill>
                  <a:schemeClr val="tx1"/>
                </a:solidFill>
                <a:cs typeface="Tunga" pitchFamily="34" charset="0"/>
              </a:rPr>
              <a:t>появление у отдельных организмов признаков, которые существовали у далеких предков. 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endParaRPr lang="ru-RU" smtClean="0">
              <a:cs typeface="Tung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638" y="1298575"/>
            <a:ext cx="8594725" cy="4937125"/>
          </a:xfrm>
        </p:spPr>
        <p:txBody>
          <a:bodyPr/>
          <a:lstStyle/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" y="0"/>
            <a:ext cx="9139767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543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</a:rPr>
              <a:t>Рудименты     Атавизмы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400" dirty="0" smtClean="0">
                <a:solidFill>
                  <a:srgbClr val="FF0000"/>
                </a:solidFill>
              </a:rPr>
              <a:t>Р</a:t>
            </a:r>
            <a:r>
              <a:rPr lang="ru-RU" sz="4400" dirty="0" smtClean="0"/>
              <a:t>УДИМЕНТЫ – НЕ  ПРОЯВЛЯЮТСЯ, НЕ 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400" dirty="0" smtClean="0">
                <a:solidFill>
                  <a:srgbClr val="FF0000"/>
                </a:solidFill>
              </a:rPr>
              <a:t>Р</a:t>
            </a:r>
            <a:r>
              <a:rPr lang="ru-RU" sz="4400" dirty="0" smtClean="0"/>
              <a:t>АБОТАЮТ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400" dirty="0" smtClean="0">
                <a:solidFill>
                  <a:srgbClr val="FF0000"/>
                </a:solidFill>
              </a:rPr>
              <a:t>АТА</a:t>
            </a:r>
            <a:r>
              <a:rPr lang="ru-RU" sz="4400" dirty="0" smtClean="0"/>
              <a:t>ВИЗМЫ – 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400" dirty="0" smtClean="0">
                <a:solidFill>
                  <a:srgbClr val="FF0000"/>
                </a:solidFill>
              </a:rPr>
              <a:t>О</a:t>
            </a:r>
            <a:r>
              <a:rPr lang="ru-RU" sz="4400" dirty="0" smtClean="0"/>
              <a:t>Т ПРЕДКОВ,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400" dirty="0" smtClean="0">
                <a:solidFill>
                  <a:srgbClr val="FF0000"/>
                </a:solidFill>
              </a:rPr>
              <a:t>АТА</a:t>
            </a:r>
            <a:r>
              <a:rPr lang="ru-RU" sz="4400" dirty="0" smtClean="0"/>
              <a:t>С, УЖАС ПРЕДКОВ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cs typeface="Tunga" pitchFamily="34" charset="0"/>
              </a:rPr>
              <a:t>Тематический тест</a:t>
            </a:r>
            <a:endParaRPr lang="ru-RU" sz="54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Что из перечисленного относят к атавизмам человека?</a:t>
            </a:r>
          </a:p>
          <a:p>
            <a:r>
              <a:rPr lang="ru-RU" sz="3600" dirty="0" smtClean="0"/>
              <a:t>1</a:t>
            </a:r>
            <a:r>
              <a:rPr lang="ru-RU" sz="3200" dirty="0" smtClean="0"/>
              <a:t>. Подкожные мышцы</a:t>
            </a:r>
          </a:p>
          <a:p>
            <a:r>
              <a:rPr lang="ru-RU" sz="3200" dirty="0" smtClean="0"/>
              <a:t>2. Густой волосяной покров на всем теле</a:t>
            </a:r>
          </a:p>
          <a:p>
            <a:r>
              <a:rPr lang="ru-RU" sz="3200" dirty="0" smtClean="0"/>
              <a:t>3. Аппендикс</a:t>
            </a:r>
          </a:p>
          <a:p>
            <a:r>
              <a:rPr lang="ru-RU" sz="3200" dirty="0" smtClean="0"/>
              <a:t>4. Третье веко</a:t>
            </a:r>
          </a:p>
          <a:p>
            <a:endParaRPr lang="ru-RU" sz="3200" dirty="0" smtClean="0"/>
          </a:p>
          <a:p>
            <a:r>
              <a:rPr lang="ru-RU" sz="3200" dirty="0" smtClean="0"/>
              <a:t>Подсказка  (</a:t>
            </a:r>
            <a:r>
              <a:rPr lang="ru-RU" sz="3200" dirty="0" err="1" smtClean="0">
                <a:solidFill>
                  <a:srgbClr val="C00000"/>
                </a:solidFill>
              </a:rPr>
              <a:t>атас</a:t>
            </a:r>
            <a:r>
              <a:rPr lang="ru-RU" sz="3200" dirty="0" smtClean="0">
                <a:solidFill>
                  <a:srgbClr val="C00000"/>
                </a:solidFill>
              </a:rPr>
              <a:t>,</a:t>
            </a:r>
            <a:r>
              <a:rPr lang="ru-RU" sz="3200" dirty="0" smtClean="0"/>
              <a:t> ужас)   ответ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084168" y="5517232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2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9239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cs typeface="Tunga" pitchFamily="34" charset="0"/>
              </a:rPr>
              <a:t>Тематический тест</a:t>
            </a:r>
            <a:endParaRPr lang="ru-RU" sz="54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Что из перечисленного относят к рудиментам человека?</a:t>
            </a:r>
          </a:p>
          <a:p>
            <a:r>
              <a:rPr lang="ru-RU" sz="3600" dirty="0" smtClean="0"/>
              <a:t>1</a:t>
            </a:r>
            <a:r>
              <a:rPr lang="ru-RU" sz="3200" dirty="0" smtClean="0"/>
              <a:t>. Хвост </a:t>
            </a:r>
          </a:p>
          <a:p>
            <a:r>
              <a:rPr lang="ru-RU" sz="3200" dirty="0" smtClean="0"/>
              <a:t>2. Густой волосяной покров на всем теле</a:t>
            </a:r>
          </a:p>
          <a:p>
            <a:r>
              <a:rPr lang="ru-RU" sz="3200" dirty="0" smtClean="0"/>
              <a:t>3. Аппендикс</a:t>
            </a:r>
          </a:p>
          <a:p>
            <a:r>
              <a:rPr lang="ru-RU" sz="3200" dirty="0" smtClean="0"/>
              <a:t>4. </a:t>
            </a:r>
            <a:r>
              <a:rPr lang="ru-RU" sz="3200" dirty="0" err="1" smtClean="0"/>
              <a:t>Многососковость</a:t>
            </a:r>
            <a:endParaRPr lang="ru-RU" sz="3200" dirty="0" smtClean="0"/>
          </a:p>
          <a:p>
            <a:endParaRPr lang="ru-RU" sz="3200" dirty="0" smtClean="0"/>
          </a:p>
          <a:p>
            <a:r>
              <a:rPr lang="ru-RU" sz="3200" dirty="0" smtClean="0"/>
              <a:t>Подсказка (</a:t>
            </a:r>
            <a:r>
              <a:rPr lang="ru-RU" sz="3200" dirty="0" err="1" smtClean="0">
                <a:solidFill>
                  <a:srgbClr val="C00000"/>
                </a:solidFill>
              </a:rPr>
              <a:t>р</a:t>
            </a:r>
            <a:r>
              <a:rPr lang="ru-RU" sz="3200" dirty="0" smtClean="0">
                <a:solidFill>
                  <a:srgbClr val="C00000"/>
                </a:solidFill>
              </a:rPr>
              <a:t> </a:t>
            </a:r>
            <a:r>
              <a:rPr lang="ru-RU" sz="3200" dirty="0" smtClean="0"/>
              <a:t>- </a:t>
            </a:r>
            <a:r>
              <a:rPr lang="ru-RU" sz="3200" dirty="0" smtClean="0">
                <a:solidFill>
                  <a:srgbClr val="C00000"/>
                </a:solidFill>
              </a:rPr>
              <a:t>не р</a:t>
            </a:r>
            <a:r>
              <a:rPr lang="ru-RU" sz="3200" dirty="0" smtClean="0"/>
              <a:t>аботает)   ответ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887304" y="552142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3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9239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cs typeface="Tunga" pitchFamily="34" charset="0"/>
              </a:rPr>
              <a:t>Тематический тест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5442920"/>
          </a:xfrm>
        </p:spPr>
        <p:txBody>
          <a:bodyPr/>
          <a:lstStyle/>
          <a:p>
            <a:pPr marL="1426464" lvl="8" indent="0" algn="ctr">
              <a:buFont typeface="Arial" pitchFamily="34" charset="0"/>
              <a:buNone/>
              <a:defRPr/>
            </a:pPr>
            <a:r>
              <a:rPr lang="ru-RU" sz="4400" dirty="0" smtClean="0"/>
              <a:t>Какие организмы относят к эукариотам?</a:t>
            </a:r>
            <a:endParaRPr lang="ru-RU" sz="3600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/>
              <a:t>1. Вирусы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/>
              <a:t>2. Бактерии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/>
              <a:t>3. Грибы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/>
              <a:t>4. Сине-зеленые водоросли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 smtClean="0"/>
              <a:t>Подсказка (</a:t>
            </a:r>
            <a:r>
              <a:rPr lang="ru-RU" sz="3200" dirty="0" smtClean="0">
                <a:solidFill>
                  <a:srgbClr val="FF0000"/>
                </a:solidFill>
              </a:rPr>
              <a:t>э</a:t>
            </a:r>
            <a:r>
              <a:rPr lang="ru-RU" sz="3200" dirty="0" smtClean="0"/>
              <a:t> – с </a:t>
            </a:r>
            <a:r>
              <a:rPr lang="ru-RU" sz="3200" dirty="0" smtClean="0">
                <a:solidFill>
                  <a:srgbClr val="FF0000"/>
                </a:solidFill>
              </a:rPr>
              <a:t>я</a:t>
            </a:r>
            <a:r>
              <a:rPr lang="ru-RU" sz="3200" dirty="0" smtClean="0"/>
              <a:t>)      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292080" y="588146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3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779912" y="3717032"/>
            <a:ext cx="5120640" cy="2661270"/>
          </a:xfrm>
        </p:spPr>
        <p:txBody>
          <a:bodyPr>
            <a:normAutofit/>
          </a:bodyPr>
          <a:lstStyle/>
          <a:p>
            <a:r>
              <a:rPr lang="ru-RU" sz="8000" dirty="0" smtClean="0">
                <a:solidFill>
                  <a:srgbClr val="7030A0"/>
                </a:solidFill>
              </a:rPr>
              <a:t>УСПЕХОВ!</a:t>
            </a:r>
            <a:endParaRPr lang="ru-RU" sz="8000" dirty="0">
              <a:solidFill>
                <a:srgbClr val="7030A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0" dirty="0" smtClean="0">
                <a:solidFill>
                  <a:srgbClr val="7030A0"/>
                </a:solidFill>
              </a:rPr>
              <a:t>Удачи!</a:t>
            </a:r>
            <a:endParaRPr lang="ru-RU" sz="8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21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pPr algn="ctr"/>
            <a:r>
              <a:rPr lang="ru-RU" sz="5400" smtClean="0">
                <a:solidFill>
                  <a:srgbClr val="FF0000"/>
                </a:solidFill>
                <a:cs typeface="Tunga" pitchFamily="34" charset="0"/>
              </a:rPr>
              <a:t>Тематический тест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5559552"/>
          </a:xfrm>
        </p:spPr>
        <p:txBody>
          <a:bodyPr/>
          <a:lstStyle/>
          <a:p>
            <a:pPr marL="1426464" lvl="8" indent="0" algn="ctr">
              <a:buFont typeface="Arial" pitchFamily="34" charset="0"/>
              <a:buNone/>
              <a:defRPr/>
            </a:pPr>
            <a:r>
              <a:rPr lang="ru-RU" sz="4400" dirty="0" smtClean="0"/>
              <a:t>Какие организмы относят к прокариотам?</a:t>
            </a:r>
            <a:endParaRPr lang="ru-RU" sz="3600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/>
              <a:t>1. Вирусы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/>
              <a:t>2. Бактерии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/>
              <a:t>3. Грибы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/>
              <a:t>4. Лишайники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 smtClean="0"/>
              <a:t>Подсказка (</a:t>
            </a:r>
            <a:r>
              <a:rPr lang="ru-RU" sz="3200" dirty="0" smtClean="0">
                <a:solidFill>
                  <a:srgbClr val="FF0000"/>
                </a:solidFill>
              </a:rPr>
              <a:t>п</a:t>
            </a:r>
            <a:r>
              <a:rPr lang="ru-RU" sz="3200" dirty="0" smtClean="0"/>
              <a:t> – </a:t>
            </a:r>
            <a:r>
              <a:rPr lang="ru-RU" sz="3200" dirty="0" smtClean="0">
                <a:solidFill>
                  <a:srgbClr val="FF0000"/>
                </a:solidFill>
              </a:rPr>
              <a:t>б</a:t>
            </a:r>
            <a:r>
              <a:rPr lang="ru-RU" sz="3200" dirty="0" smtClean="0"/>
              <a:t> я)     ответ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307320" y="5862032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2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687513"/>
          </a:xfrm>
        </p:spPr>
        <p:txBody>
          <a:bodyPr/>
          <a:lstStyle/>
          <a:p>
            <a:pPr algn="ctr"/>
            <a:r>
              <a:rPr lang="ru-RU" sz="6600" b="1" dirty="0" smtClean="0">
                <a:solidFill>
                  <a:srgbClr val="7030A0"/>
                </a:solidFill>
                <a:cs typeface="Tunga" pitchFamily="34" charset="0"/>
              </a:rPr>
              <a:t>Нейрон</a:t>
            </a:r>
          </a:p>
        </p:txBody>
      </p:sp>
      <p:pic>
        <p:nvPicPr>
          <p:cNvPr id="17412" name="Picture 4" descr="img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2205038"/>
            <a:ext cx="676275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b="1" dirty="0" smtClean="0">
                <a:solidFill>
                  <a:srgbClr val="7030A0"/>
                </a:solidFill>
                <a:cs typeface="Tunga" pitchFamily="34" charset="0"/>
              </a:rPr>
              <a:t>Отростки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638" y="1298575"/>
            <a:ext cx="8761412" cy="4937125"/>
          </a:xfrm>
        </p:spPr>
        <p:txBody>
          <a:bodyPr>
            <a:normAutofit lnSpcReduction="10000"/>
          </a:bodyPr>
          <a:lstStyle/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400" dirty="0" smtClean="0">
                <a:solidFill>
                  <a:srgbClr val="FF0000"/>
                </a:solidFill>
              </a:rPr>
              <a:t>А</a:t>
            </a:r>
            <a:r>
              <a:rPr lang="ru-RU" sz="5400" dirty="0" smtClean="0"/>
              <a:t>ксон – одиночный, удлиненный отросток нейрона.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400" dirty="0" smtClean="0">
                <a:solidFill>
                  <a:srgbClr val="FF0000"/>
                </a:solidFill>
              </a:rPr>
              <a:t>Д</a:t>
            </a:r>
            <a:r>
              <a:rPr lang="ru-RU" sz="5400" dirty="0" smtClean="0"/>
              <a:t>ендриты – короткие, ветвящиеся отростки нейрона.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TC101790493[[fn=SOHO]]</Template>
  <TotalTime>649</TotalTime>
  <Words>1462</Words>
  <Application>Microsoft Office PowerPoint</Application>
  <PresentationFormat>Экран (4:3)</PresentationFormat>
  <Paragraphs>365</Paragraphs>
  <Slides>60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60</vt:i4>
      </vt:variant>
    </vt:vector>
  </HeadingPairs>
  <TitlesOfParts>
    <vt:vector size="61" baseType="lpstr">
      <vt:lpstr>Soho</vt:lpstr>
      <vt:lpstr>ТРЕНАЖЕР «ЗАПОМИНАНИЕ трудных терминов  биологии»</vt:lpstr>
      <vt:lpstr>Презентация PowerPoint</vt:lpstr>
      <vt:lpstr>Прокариоты - эукариоты</vt:lpstr>
      <vt:lpstr>Прокариоты - эукариоты</vt:lpstr>
      <vt:lpstr>Тематический тест</vt:lpstr>
      <vt:lpstr>Тематический тест</vt:lpstr>
      <vt:lpstr>Тематический тест</vt:lpstr>
      <vt:lpstr>Нейрон</vt:lpstr>
      <vt:lpstr>Отростки</vt:lpstr>
      <vt:lpstr>Отростки</vt:lpstr>
      <vt:lpstr>Тематический тест </vt:lpstr>
      <vt:lpstr>Тематический тест</vt:lpstr>
      <vt:lpstr>Серое и белое вещество</vt:lpstr>
      <vt:lpstr>Серое и белое вещество</vt:lpstr>
      <vt:lpstr>Серое и белое вещество</vt:lpstr>
      <vt:lpstr>Тематический тест</vt:lpstr>
      <vt:lpstr>Тематический тест</vt:lpstr>
      <vt:lpstr>Презентация PowerPoint</vt:lpstr>
      <vt:lpstr>Нервная система</vt:lpstr>
      <vt:lpstr>Тематический тест</vt:lpstr>
      <vt:lpstr>Тематический тест</vt:lpstr>
      <vt:lpstr>Презентация PowerPoint</vt:lpstr>
      <vt:lpstr>Презентация PowerPoint</vt:lpstr>
      <vt:lpstr>Презентация PowerPoint</vt:lpstr>
      <vt:lpstr>Тематический тест</vt:lpstr>
      <vt:lpstr>Тематический тест</vt:lpstr>
      <vt:lpstr>Аналогичные и гомологичные органы</vt:lpstr>
      <vt:lpstr>Презентация PowerPoint</vt:lpstr>
      <vt:lpstr>Презентация PowerPoint</vt:lpstr>
      <vt:lpstr>Тематический тест</vt:lpstr>
      <vt:lpstr>Тематический тест</vt:lpstr>
      <vt:lpstr>Направления эволюции</vt:lpstr>
      <vt:lpstr>Направления эволюции </vt:lpstr>
      <vt:lpstr>Направления эволюции </vt:lpstr>
      <vt:lpstr>Тематический тест</vt:lpstr>
      <vt:lpstr>Тематический тест</vt:lpstr>
      <vt:lpstr>Тематический тест</vt:lpstr>
      <vt:lpstr>Сосудистая система растений </vt:lpstr>
      <vt:lpstr>Сосудистая система растений </vt:lpstr>
      <vt:lpstr>Сосудистая система растений </vt:lpstr>
      <vt:lpstr>Сосудистая система растений </vt:lpstr>
      <vt:lpstr>Тематический тест</vt:lpstr>
      <vt:lpstr>Тематический тест</vt:lpstr>
      <vt:lpstr>Деление  клетки</vt:lpstr>
      <vt:lpstr>Деление  клетки</vt:lpstr>
      <vt:lpstr>Тематический тест</vt:lpstr>
      <vt:lpstr>Тематический тест</vt:lpstr>
      <vt:lpstr>Стадии развития зародыша</vt:lpstr>
      <vt:lpstr>Стадии развития зародыша </vt:lpstr>
      <vt:lpstr>Стадии развития зародыша</vt:lpstr>
      <vt:lpstr>Тематический тест</vt:lpstr>
      <vt:lpstr>Тематический тест</vt:lpstr>
      <vt:lpstr>РУДИМЕНТЫ  и АТАВИЗМЫ </vt:lpstr>
      <vt:lpstr>РУДИМЕНТЫ и АТАВИЗМЫ </vt:lpstr>
      <vt:lpstr>Презентация PowerPoint</vt:lpstr>
      <vt:lpstr>Презентация PowerPoint</vt:lpstr>
      <vt:lpstr>Рудименты     Атавизмы</vt:lpstr>
      <vt:lpstr>Тематический тест</vt:lpstr>
      <vt:lpstr>Тематический тест</vt:lpstr>
      <vt:lpstr>Удачи!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Сложные вопросы биологии</dc:title>
  <dc:creator>user</dc:creator>
  <cp:lastModifiedBy>user</cp:lastModifiedBy>
  <cp:revision>75</cp:revision>
  <dcterms:created xsi:type="dcterms:W3CDTF">2014-11-07T04:41:56Z</dcterms:created>
  <dcterms:modified xsi:type="dcterms:W3CDTF">2016-01-18T07:38:49Z</dcterms:modified>
</cp:coreProperties>
</file>