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72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E254-211E-40E8-8CD2-DC324037855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B49AD-25B5-4876-A8E9-4157AA181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76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E254-211E-40E8-8CD2-DC324037855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B49AD-25B5-4876-A8E9-4157AA181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756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E254-211E-40E8-8CD2-DC324037855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B49AD-25B5-4876-A8E9-4157AA181250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363469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E254-211E-40E8-8CD2-DC324037855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B49AD-25B5-4876-A8E9-4157AA181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3004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E254-211E-40E8-8CD2-DC324037855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B49AD-25B5-4876-A8E9-4157AA18125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349801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E254-211E-40E8-8CD2-DC324037855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B49AD-25B5-4876-A8E9-4157AA181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8708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E254-211E-40E8-8CD2-DC324037855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B49AD-25B5-4876-A8E9-4157AA181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8040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E254-211E-40E8-8CD2-DC324037855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B49AD-25B5-4876-A8E9-4157AA181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188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E254-211E-40E8-8CD2-DC324037855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B49AD-25B5-4876-A8E9-4157AA181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91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E254-211E-40E8-8CD2-DC324037855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B49AD-25B5-4876-A8E9-4157AA181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685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E254-211E-40E8-8CD2-DC324037855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B49AD-25B5-4876-A8E9-4157AA181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234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E254-211E-40E8-8CD2-DC324037855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B49AD-25B5-4876-A8E9-4157AA181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013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E254-211E-40E8-8CD2-DC324037855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B49AD-25B5-4876-A8E9-4157AA181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35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E254-211E-40E8-8CD2-DC324037855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B49AD-25B5-4876-A8E9-4157AA181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742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E254-211E-40E8-8CD2-DC324037855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B49AD-25B5-4876-A8E9-4157AA181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738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E254-211E-40E8-8CD2-DC324037855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B49AD-25B5-4876-A8E9-4157AA181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166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CE254-211E-40E8-8CD2-DC324037855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09B49AD-25B5-4876-A8E9-4157AA181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574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IyE82c50yXk" TargetMode="Externa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H8VlEer3Uzo&amp;t=143s" TargetMode="Externa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BIIdmjlqe6k&amp;t=11s" TargetMode="Externa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52E042-B632-4E7F-924B-F552C3EF0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656522"/>
          </a:xfrm>
        </p:spPr>
        <p:txBody>
          <a:bodyPr/>
          <a:lstStyle/>
          <a:p>
            <a:pPr algn="ctr"/>
            <a:r>
              <a:rPr lang="ru-RU" dirty="0"/>
              <a:t>Отрывок из сказки «Приключения Буратино»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80E6A8A-F4C3-4B14-92E7-602FA1F9FB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u="sng" dirty="0">
                <a:solidFill>
                  <a:schemeClr val="tx1">
                    <a:lumMod val="95000"/>
                    <a:lumOff val="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</a:t>
            </a:r>
            <a:r>
              <a:rPr lang="ru-RU" sz="2400" u="sng" dirty="0">
                <a:solidFill>
                  <a:schemeClr val="tx1">
                    <a:lumMod val="95000"/>
                    <a:lumOff val="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://</a:t>
            </a:r>
            <a:r>
              <a:rPr lang="en-US" sz="2400" u="sng" dirty="0">
                <a:solidFill>
                  <a:schemeClr val="tx1">
                    <a:lumMod val="95000"/>
                    <a:lumOff val="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</a:t>
            </a:r>
            <a:r>
              <a:rPr lang="ru-RU" sz="2400" u="sng" dirty="0">
                <a:solidFill>
                  <a:schemeClr val="tx1">
                    <a:lumMod val="95000"/>
                    <a:lumOff val="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r>
              <a:rPr lang="en-US" sz="2400" u="sng" dirty="0" err="1">
                <a:solidFill>
                  <a:schemeClr val="tx1">
                    <a:lumMod val="95000"/>
                    <a:lumOff val="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youtube</a:t>
            </a:r>
            <a:r>
              <a:rPr lang="ru-RU" sz="2400" u="sng" dirty="0">
                <a:solidFill>
                  <a:schemeClr val="tx1">
                    <a:lumMod val="95000"/>
                    <a:lumOff val="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r>
              <a:rPr lang="en-US" sz="2400" u="sng" dirty="0">
                <a:solidFill>
                  <a:schemeClr val="tx1">
                    <a:lumMod val="95000"/>
                    <a:lumOff val="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com</a:t>
            </a:r>
            <a:r>
              <a:rPr lang="ru-RU" sz="2400" u="sng" dirty="0">
                <a:solidFill>
                  <a:schemeClr val="tx1">
                    <a:lumMod val="95000"/>
                    <a:lumOff val="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en-US" sz="2400" u="sng" dirty="0">
                <a:solidFill>
                  <a:schemeClr val="tx1">
                    <a:lumMod val="95000"/>
                    <a:lumOff val="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watch</a:t>
            </a:r>
            <a:r>
              <a:rPr lang="ru-RU" sz="2400" u="sng" dirty="0">
                <a:solidFill>
                  <a:schemeClr val="tx1">
                    <a:lumMod val="95000"/>
                    <a:lumOff val="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?</a:t>
            </a:r>
            <a:r>
              <a:rPr lang="en-US" sz="2400" u="sng" dirty="0">
                <a:solidFill>
                  <a:schemeClr val="tx1">
                    <a:lumMod val="95000"/>
                    <a:lumOff val="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</a:t>
            </a:r>
            <a:r>
              <a:rPr lang="ru-RU" sz="2400" u="sng" dirty="0">
                <a:solidFill>
                  <a:schemeClr val="tx1">
                    <a:lumMod val="95000"/>
                    <a:lumOff val="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=</a:t>
            </a:r>
            <a:r>
              <a:rPr lang="en-US" sz="2400" u="sng" dirty="0" err="1">
                <a:solidFill>
                  <a:schemeClr val="tx1">
                    <a:lumMod val="95000"/>
                    <a:lumOff val="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IyE</a:t>
            </a:r>
            <a:r>
              <a:rPr lang="ru-RU" sz="2400" u="sng" dirty="0">
                <a:solidFill>
                  <a:schemeClr val="tx1">
                    <a:lumMod val="95000"/>
                    <a:lumOff val="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82</a:t>
            </a:r>
            <a:r>
              <a:rPr lang="en-US" sz="2400" u="sng" dirty="0">
                <a:solidFill>
                  <a:schemeClr val="tx1">
                    <a:lumMod val="95000"/>
                    <a:lumOff val="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</a:t>
            </a:r>
            <a:r>
              <a:rPr lang="ru-RU" sz="2400" u="sng" dirty="0">
                <a:solidFill>
                  <a:schemeClr val="tx1">
                    <a:lumMod val="95000"/>
                    <a:lumOff val="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50</a:t>
            </a:r>
            <a:r>
              <a:rPr lang="en-US" sz="2400" u="sng" dirty="0" err="1">
                <a:solidFill>
                  <a:schemeClr val="tx1">
                    <a:lumMod val="95000"/>
                    <a:lumOff val="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yXk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46479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EB19F4-A582-4952-B640-2652BF6B6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97072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Родительское собрание с обучающимися </a:t>
            </a:r>
            <a:br>
              <a:rPr lang="ru-RU" dirty="0"/>
            </a:br>
            <a:r>
              <a:rPr lang="ru-RU" dirty="0"/>
              <a:t>«Финансовое мошенничество»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1ACDF48-D012-4CD3-8569-DA052D88B7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334" y="2246243"/>
            <a:ext cx="9033195" cy="4681331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Целевая группа: </a:t>
            </a:r>
            <a:r>
              <a:rPr lang="ru-RU" sz="2400" dirty="0"/>
              <a:t>9-11 классы и их родители</a:t>
            </a:r>
          </a:p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Цель: </a:t>
            </a:r>
            <a:r>
              <a:rPr lang="ru-RU" sz="2400" dirty="0"/>
              <a:t>сформировать у учащихся старших классов и их родителей представление о финансовом мошенничестве и его видах.</a:t>
            </a:r>
          </a:p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Задачи: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dirty="0"/>
              <a:t>изучить историю финансового мошенничества;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dirty="0"/>
              <a:t>рассмотреть различные виды финансового мошенничества;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dirty="0"/>
              <a:t>сформировать умение выявлять и предотвращать различные виды мошенничества в повседневной жизни.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7521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DE1F0D-A2B8-419F-905E-DD691973A3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b="1" dirty="0"/>
              <a:t>Финансовое мошенничество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D5E52D8-B346-45C3-804C-FE482C0260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4597485"/>
            <a:ext cx="7766936" cy="1096899"/>
          </a:xfrm>
        </p:spPr>
        <p:txBody>
          <a:bodyPr/>
          <a:lstStyle/>
          <a:p>
            <a:pPr algn="ctr"/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Собрание для учащихся 9-11 классов и их родителей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06278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B70D34-F678-444E-9D6F-FD5441575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sz="3100" b="1" dirty="0">
                <a:solidFill>
                  <a:srgbClr val="C00000"/>
                </a:solidFill>
              </a:rPr>
              <a:t>Мошенничество,</a:t>
            </a:r>
            <a:r>
              <a:rPr lang="ru-RU" sz="3100" dirty="0">
                <a:solidFill>
                  <a:srgbClr val="C00000"/>
                </a:solidFill>
              </a:rPr>
              <a:t> </a:t>
            </a:r>
            <a:r>
              <a:rPr lang="ru-RU" sz="3100" dirty="0"/>
              <a:t>согласно действующему УК РФ, представляет собой хищение чужого имущества либо же приобретение права на чужое имущество, которое совершается под влиянием обмана или злоупотребления доверием. 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4EAC3E-C56F-4DCD-A4FF-AAA8DB122D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335" y="3584713"/>
            <a:ext cx="8596668" cy="266368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Два вида мошенничества:</a:t>
            </a:r>
          </a:p>
          <a:p>
            <a:r>
              <a:rPr lang="ru-RU" sz="2000" dirty="0"/>
              <a:t>- </a:t>
            </a:r>
            <a:r>
              <a:rPr lang="ru-RU" sz="2000" b="1" dirty="0"/>
              <a:t>физическое,</a:t>
            </a:r>
            <a:r>
              <a:rPr lang="ru-RU" sz="2000" dirty="0"/>
              <a:t> при котором преступник входит в непосредственный контакт с жертвой, и посредством введения в заблуждение относительно своих истинных намерений, получает от жертвы все необходимые ему блага;</a:t>
            </a:r>
          </a:p>
          <a:p>
            <a:r>
              <a:rPr lang="ru-RU" sz="2000" dirty="0"/>
              <a:t>- </a:t>
            </a:r>
            <a:r>
              <a:rPr lang="ru-RU" sz="2000" b="1" dirty="0"/>
              <a:t>удалённое мошенничество.</a:t>
            </a:r>
            <a:r>
              <a:rPr lang="ru-RU" sz="2000" dirty="0"/>
              <a:t> Указанный вид мошенничество прежде всего связан с обманом жертвы посредством использования электронных устройств</a:t>
            </a:r>
          </a:p>
        </p:txBody>
      </p:sp>
    </p:spTree>
    <p:extLst>
      <p:ext uri="{BB962C8B-B14F-4D97-AF65-F5344CB8AC3E}">
        <p14:creationId xmlns:p14="http://schemas.microsoft.com/office/powerpoint/2010/main" val="379476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81CC14-EA58-473E-9D72-C4BD3D788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Социальный видеоролик о мошенничестве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19A2B00-3DC1-4C55-B9EF-481B6FE635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2000" u="sng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https://www.youtube.com/watch?v=H8VlEer3Uzo&amp;t=143s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242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B902EC-312F-4129-AFC3-3B023D3DF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«Осторожно - телефонные мошенники!»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9391111-8067-4B8E-A46F-2C9F84B2C9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2400" u="sng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https://www.youtube.com/watch?v=BIIdmjlqe6k&amp;t=11s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220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8F131B-A68B-4D76-A69A-65EF43B95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742122"/>
          </a:xfrm>
        </p:spPr>
        <p:txBody>
          <a:bodyPr>
            <a:normAutofit fontScale="90000"/>
          </a:bodyPr>
          <a:lstStyle/>
          <a:p>
            <a:r>
              <a:rPr lang="ru-RU" dirty="0"/>
              <a:t>Ситуация 1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70E026B-4C3A-477A-BBC4-A009526ADF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335" y="1351721"/>
            <a:ext cx="8596668" cy="5267739"/>
          </a:xfrm>
        </p:spPr>
        <p:txBody>
          <a:bodyPr>
            <a:normAutofit/>
          </a:bodyPr>
          <a:lstStyle/>
          <a:p>
            <a:pPr algn="just"/>
            <a:r>
              <a:rPr lang="ru-RU" sz="2400" dirty="0"/>
              <a:t>После прогулки Анна решила зайти в кафе. Вечер был теплый, поэтому она выбрала столик на открытой веранде. Вдалеке виднелась набережная, залитая теплым светом старых фонарей. Анна выбрала легкий салат, рыбу и коктейль. Когда принесли счет, девушка положила карту для оплаты. Официант взял ее в руки, поставил на поднос посуду и собрался уходить. </a:t>
            </a:r>
          </a:p>
          <a:p>
            <a:pPr algn="just"/>
            <a:endParaRPr lang="ru-RU" sz="2400" b="1" dirty="0"/>
          </a:p>
          <a:p>
            <a:r>
              <a:rPr lang="ru-RU" sz="2400" b="1" dirty="0"/>
              <a:t>Придумай продолжение. </a:t>
            </a:r>
            <a:endParaRPr lang="ru-RU" sz="2400" dirty="0"/>
          </a:p>
          <a:p>
            <a:r>
              <a:rPr lang="ru-RU" sz="2400" i="1" dirty="0"/>
              <a:t>Как должна повести себя Анна? </a:t>
            </a:r>
            <a:endParaRPr lang="ru-RU" sz="2400" dirty="0"/>
          </a:p>
          <a:p>
            <a:r>
              <a:rPr lang="ru-RU" sz="2400" i="1" dirty="0"/>
              <a:t>Объясни рациональность такого поведения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9065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E6B4A8-F01D-4E98-84F0-839487DC8F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288235"/>
            <a:ext cx="8596668" cy="1020417"/>
          </a:xfrm>
        </p:spPr>
        <p:txBody>
          <a:bodyPr/>
          <a:lstStyle/>
          <a:p>
            <a:r>
              <a:rPr lang="ru-RU" dirty="0"/>
              <a:t>Ситуация 2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11C0B9E-4CA3-4BA2-A91E-C5F587199A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334" y="1308652"/>
            <a:ext cx="9331369" cy="5549348"/>
          </a:xfrm>
        </p:spPr>
        <p:txBody>
          <a:bodyPr>
            <a:normAutofit/>
          </a:bodyPr>
          <a:lstStyle/>
          <a:p>
            <a:pPr algn="just"/>
            <a:r>
              <a:rPr lang="ru-RU" sz="2400" dirty="0"/>
              <a:t>Вечер был хорош. Анна вошла в гостиничный номер, включила телевизор и легла на кровать. Она достала ноутбук, открыла презентацию, сделала несколько звонков своим сотрудникам, сообщила секретарю, когда она собирается завтра появиться у них перед презентацией. Анна уже готова была лечь спать, когда на телефон пришло сообщение: «Срочно переведи мне на этот номер 2000 руб. Потом объясню. Папа». Номер был незнакомый. Анна удивилась, почему папа написал с другого номера?</a:t>
            </a:r>
          </a:p>
          <a:p>
            <a:endParaRPr lang="ru-RU" sz="2400" b="1" dirty="0"/>
          </a:p>
          <a:p>
            <a:r>
              <a:rPr lang="ru-RU" sz="2400" b="1" dirty="0"/>
              <a:t>Придумай продолжение. </a:t>
            </a:r>
            <a:endParaRPr lang="ru-RU" sz="2400" dirty="0"/>
          </a:p>
          <a:p>
            <a:r>
              <a:rPr lang="ru-RU" sz="2400" i="1" dirty="0"/>
              <a:t>Как должна повести себя Анна? </a:t>
            </a:r>
            <a:endParaRPr lang="ru-RU" sz="2400" dirty="0"/>
          </a:p>
          <a:p>
            <a:r>
              <a:rPr lang="ru-RU" sz="2400" i="1" dirty="0"/>
              <a:t>Объясни рациональность такого поведения. 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4256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FF21DB-1587-4655-81A4-3F55FA586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841513"/>
          </a:xfrm>
        </p:spPr>
        <p:txBody>
          <a:bodyPr/>
          <a:lstStyle/>
          <a:p>
            <a:r>
              <a:rPr lang="ru-RU" dirty="0"/>
              <a:t>Ситуация 3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DB484A6-CD01-4B61-93A6-FA4C4AE8F4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335" y="1530626"/>
            <a:ext cx="8596668" cy="4510736"/>
          </a:xfrm>
        </p:spPr>
        <p:txBody>
          <a:bodyPr>
            <a:normAutofit/>
          </a:bodyPr>
          <a:lstStyle/>
          <a:p>
            <a:r>
              <a:rPr lang="ru-RU" sz="2400" dirty="0"/>
              <a:t>Поздно вечером Анне пришло сообщение: «Анна,</a:t>
            </a:r>
            <a:r>
              <a:rPr lang="ru-RU" sz="2400" i="1" dirty="0"/>
              <a:t> </a:t>
            </a:r>
            <a:r>
              <a:rPr lang="ru-RU" sz="2400" dirty="0"/>
              <a:t>можешь мне помочь? Нужно отправить смс с текстом «фото8» без кавычек на номер ****. Если не тяжело, проголосуй за меня, в долгу не останусь! Конечно, если 3 рубля не жалко ;-) Заранее спасибо!!!»</a:t>
            </a:r>
            <a:r>
              <a:rPr lang="ru-RU" sz="2400" b="1" dirty="0"/>
              <a:t> </a:t>
            </a:r>
            <a:endParaRPr lang="ru-RU" sz="2400" dirty="0"/>
          </a:p>
          <a:p>
            <a:endParaRPr lang="ru-RU" sz="2400" b="1" dirty="0"/>
          </a:p>
          <a:p>
            <a:r>
              <a:rPr lang="ru-RU" sz="2400" b="1" dirty="0"/>
              <a:t>Придумай продолжение. </a:t>
            </a:r>
            <a:endParaRPr lang="ru-RU" sz="2400" dirty="0"/>
          </a:p>
          <a:p>
            <a:r>
              <a:rPr lang="ru-RU" sz="2400" i="1" dirty="0"/>
              <a:t>Как должна повести себя Анна? </a:t>
            </a:r>
            <a:endParaRPr lang="ru-RU" sz="2400" dirty="0"/>
          </a:p>
          <a:p>
            <a:r>
              <a:rPr lang="ru-RU" sz="2400" i="1" dirty="0"/>
              <a:t>Объясни рациональность такого поведения. 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48008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C73021-F05E-4D12-906A-86DB6E8C9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Спасибо за работу!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2912804-94B0-4D89-9580-BA00EC01F6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301643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TM02900688[[fn=Аспект]]</Template>
  <TotalTime>26</TotalTime>
  <Words>463</Words>
  <Application>Microsoft Office PowerPoint</Application>
  <PresentationFormat>Широкоэкранный</PresentationFormat>
  <Paragraphs>38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Trebuchet MS</vt:lpstr>
      <vt:lpstr>Wingdings 3</vt:lpstr>
      <vt:lpstr>Аспект</vt:lpstr>
      <vt:lpstr>Отрывок из сказки «Приключения Буратино»</vt:lpstr>
      <vt:lpstr>Финансовое мошенничество</vt:lpstr>
      <vt:lpstr>Мошенничество, согласно действующему УК РФ, представляет собой хищение чужого имущества либо же приобретение права на чужое имущество, которое совершается под влиянием обмана или злоупотребления доверием.  </vt:lpstr>
      <vt:lpstr>Социальный видеоролик о мошенничестве </vt:lpstr>
      <vt:lpstr>«Осторожно - телефонные мошенники!» </vt:lpstr>
      <vt:lpstr>Ситуация 1</vt:lpstr>
      <vt:lpstr>Ситуация 2</vt:lpstr>
      <vt:lpstr>Ситуация 3</vt:lpstr>
      <vt:lpstr>Спасибо за работу!</vt:lpstr>
      <vt:lpstr>Родительское собрание с обучающимися  «Финансовое мошенничество»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Финансовое мошенничество</dc:title>
  <dc:creator>Sabr Sabr</dc:creator>
  <cp:lastModifiedBy>Sabr Sabr</cp:lastModifiedBy>
  <cp:revision>3</cp:revision>
  <dcterms:created xsi:type="dcterms:W3CDTF">2021-10-20T16:35:39Z</dcterms:created>
  <dcterms:modified xsi:type="dcterms:W3CDTF">2021-10-20T17:02:04Z</dcterms:modified>
</cp:coreProperties>
</file>